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9"/>
  </p:notesMasterIdLst>
  <p:sldIdLst>
    <p:sldId id="256" r:id="rId2"/>
    <p:sldId id="275" r:id="rId3"/>
    <p:sldId id="257" r:id="rId4"/>
    <p:sldId id="258" r:id="rId5"/>
    <p:sldId id="259" r:id="rId6"/>
    <p:sldId id="260" r:id="rId7"/>
    <p:sldId id="261" r:id="rId8"/>
    <p:sldId id="262" r:id="rId9"/>
    <p:sldId id="263" r:id="rId10"/>
    <p:sldId id="285" r:id="rId11"/>
    <p:sldId id="264" r:id="rId12"/>
    <p:sldId id="265" r:id="rId13"/>
    <p:sldId id="284" r:id="rId14"/>
    <p:sldId id="267" r:id="rId15"/>
    <p:sldId id="277" r:id="rId16"/>
    <p:sldId id="276" r:id="rId17"/>
    <p:sldId id="278" r:id="rId18"/>
    <p:sldId id="279" r:id="rId19"/>
    <p:sldId id="280" r:id="rId20"/>
    <p:sldId id="281" r:id="rId21"/>
    <p:sldId id="270" r:id="rId22"/>
    <p:sldId id="271" r:id="rId23"/>
    <p:sldId id="272" r:id="rId24"/>
    <p:sldId id="286" r:id="rId25"/>
    <p:sldId id="282" r:id="rId26"/>
    <p:sldId id="273" r:id="rId27"/>
    <p:sldId id="274" r:id="rId28"/>
  </p:sldIdLst>
  <p:sldSz cx="14630400" cy="8229600"/>
  <p:notesSz cx="8229600" cy="14630400"/>
  <p:embeddedFontLst>
    <p:embeddedFont>
      <p:font typeface="Cabin" panose="020B0604020202020204" charset="0"/>
      <p:regular r:id="rId30"/>
    </p:embeddedFont>
    <p:embeddedFont>
      <p:font typeface="Unbounded"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C65A73-C13B-4401-8177-3814F20612CE}" v="118" dt="2024-12-22T18:29:30.8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317" autoAdjust="0"/>
    <p:restoredTop sz="94610"/>
  </p:normalViewPr>
  <p:slideViewPr>
    <p:cSldViewPr snapToGrid="0" snapToObjects="1">
      <p:cViewPr varScale="1">
        <p:scale>
          <a:sx n="61" d="100"/>
          <a:sy n="61" d="100"/>
        </p:scale>
        <p:origin x="17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3352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p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jp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jp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20.jp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21.jp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rua.ua.es/dspace/bitstream/10045/45872/1/jhse_Vol_9_N_4_744-751.pdf" TargetMode="External"/><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968693" y="577453"/>
            <a:ext cx="12692896" cy="988219"/>
          </a:xfrm>
          <a:prstGeom prst="rect">
            <a:avLst/>
          </a:prstGeom>
          <a:noFill/>
          <a:ln/>
        </p:spPr>
        <p:txBody>
          <a:bodyPr wrap="square" lIns="0" tIns="0" rIns="0" bIns="0" rtlCol="0" anchor="t"/>
          <a:lstStyle/>
          <a:p>
            <a:pPr marL="0" indent="0">
              <a:lnSpc>
                <a:spcPts val="3850"/>
              </a:lnSpc>
              <a:buNone/>
            </a:pPr>
            <a:r>
              <a:rPr lang="en-US" sz="3100" dirty="0">
                <a:solidFill>
                  <a:srgbClr val="FFFFFF"/>
                </a:solidFill>
                <a:latin typeface="Unbounded" pitchFamily="34" charset="0"/>
                <a:ea typeface="Unbounded" pitchFamily="34" charset="-122"/>
                <a:cs typeface="Unbounded" pitchFamily="34" charset="-120"/>
              </a:rPr>
              <a:t>Cricket Player Performance Prediction: A Machine Learning</a:t>
            </a:r>
            <a:endParaRPr lang="en-US" sz="3100" dirty="0"/>
          </a:p>
        </p:txBody>
      </p:sp>
      <p:sp>
        <p:nvSpPr>
          <p:cNvPr id="3" name="Text 1"/>
          <p:cNvSpPr/>
          <p:nvPr/>
        </p:nvSpPr>
        <p:spPr>
          <a:xfrm>
            <a:off x="968693" y="1985605"/>
            <a:ext cx="12692896" cy="335994"/>
          </a:xfrm>
          <a:prstGeom prst="rect">
            <a:avLst/>
          </a:prstGeom>
          <a:noFill/>
          <a:ln/>
        </p:spPr>
        <p:txBody>
          <a:bodyPr wrap="none" lIns="0" tIns="0" rIns="0" bIns="0" rtlCol="0" anchor="t"/>
          <a:lstStyle/>
          <a:p>
            <a:pPr marL="0" indent="0">
              <a:lnSpc>
                <a:spcPts val="2600"/>
              </a:lnSpc>
              <a:buNone/>
            </a:pPr>
            <a:r>
              <a:rPr lang="en-US" sz="1650" dirty="0">
                <a:solidFill>
                  <a:srgbClr val="CAD6DE"/>
                </a:solidFill>
                <a:latin typeface="Cabin" pitchFamily="34" charset="0"/>
                <a:ea typeface="Cabin" pitchFamily="34" charset="-122"/>
                <a:cs typeface="Cabin" pitchFamily="34" charset="-120"/>
              </a:rPr>
              <a:t>                                                         Mini project Review-3 Presented by</a:t>
            </a:r>
            <a:endParaRPr lang="en-US" sz="1650" dirty="0"/>
          </a:p>
        </p:txBody>
      </p:sp>
      <p:sp>
        <p:nvSpPr>
          <p:cNvPr id="4" name="Shape 2"/>
          <p:cNvSpPr/>
          <p:nvPr/>
        </p:nvSpPr>
        <p:spPr>
          <a:xfrm>
            <a:off x="968693" y="2557820"/>
            <a:ext cx="12692896" cy="3031093"/>
          </a:xfrm>
          <a:prstGeom prst="roundRect">
            <a:avLst>
              <a:gd name="adj" fmla="val 1039"/>
            </a:avLst>
          </a:prstGeom>
          <a:noFill/>
          <a:ln w="7620">
            <a:solidFill>
              <a:srgbClr val="FFFFFF">
                <a:alpha val="24000"/>
              </a:srgbClr>
            </a:solidFill>
            <a:prstDash val="solid"/>
          </a:ln>
        </p:spPr>
      </p:sp>
      <p:sp>
        <p:nvSpPr>
          <p:cNvPr id="5" name="Shape 3"/>
          <p:cNvSpPr/>
          <p:nvPr/>
        </p:nvSpPr>
        <p:spPr>
          <a:xfrm>
            <a:off x="976312" y="2565440"/>
            <a:ext cx="12677656" cy="603171"/>
          </a:xfrm>
          <a:prstGeom prst="rect">
            <a:avLst/>
          </a:prstGeom>
          <a:solidFill>
            <a:srgbClr val="FFFFFF">
              <a:alpha val="4000"/>
            </a:srgbClr>
          </a:solidFill>
          <a:ln/>
        </p:spPr>
      </p:sp>
      <p:sp>
        <p:nvSpPr>
          <p:cNvPr id="6" name="Text 4"/>
          <p:cNvSpPr/>
          <p:nvPr/>
        </p:nvSpPr>
        <p:spPr>
          <a:xfrm>
            <a:off x="1186339" y="2699028"/>
            <a:ext cx="5915144" cy="335994"/>
          </a:xfrm>
          <a:prstGeom prst="rect">
            <a:avLst/>
          </a:prstGeom>
          <a:noFill/>
          <a:ln/>
        </p:spPr>
        <p:txBody>
          <a:bodyPr wrap="none" lIns="0" tIns="0" rIns="0" bIns="0" rtlCol="0" anchor="t"/>
          <a:lstStyle/>
          <a:p>
            <a:pPr marL="0" indent="0">
              <a:lnSpc>
                <a:spcPts val="2600"/>
              </a:lnSpc>
              <a:buNone/>
            </a:pPr>
            <a:r>
              <a:rPr lang="en-US" sz="1650" dirty="0">
                <a:solidFill>
                  <a:srgbClr val="CAD6DE"/>
                </a:solidFill>
                <a:latin typeface="Cabin" pitchFamily="34" charset="0"/>
                <a:ea typeface="Cabin" pitchFamily="34" charset="-122"/>
                <a:cs typeface="Cabin" pitchFamily="34" charset="-120"/>
              </a:rPr>
              <a:t>Name</a:t>
            </a:r>
            <a:endParaRPr lang="en-US" sz="1650" dirty="0"/>
          </a:p>
        </p:txBody>
      </p:sp>
      <p:sp>
        <p:nvSpPr>
          <p:cNvPr id="7" name="Text 5"/>
          <p:cNvSpPr/>
          <p:nvPr/>
        </p:nvSpPr>
        <p:spPr>
          <a:xfrm>
            <a:off x="7528917" y="2699028"/>
            <a:ext cx="5915144" cy="335994"/>
          </a:xfrm>
          <a:prstGeom prst="rect">
            <a:avLst/>
          </a:prstGeom>
          <a:noFill/>
          <a:ln/>
        </p:spPr>
        <p:txBody>
          <a:bodyPr wrap="none" lIns="0" tIns="0" rIns="0" bIns="0" rtlCol="0" anchor="t"/>
          <a:lstStyle/>
          <a:p>
            <a:pPr marL="0" indent="0">
              <a:lnSpc>
                <a:spcPts val="2600"/>
              </a:lnSpc>
              <a:buNone/>
            </a:pPr>
            <a:r>
              <a:rPr lang="en-US" sz="1650" dirty="0">
                <a:solidFill>
                  <a:srgbClr val="CAD6DE"/>
                </a:solidFill>
                <a:latin typeface="Cabin" pitchFamily="34" charset="0"/>
                <a:ea typeface="Cabin" pitchFamily="34" charset="-122"/>
                <a:cs typeface="Cabin" pitchFamily="34" charset="-120"/>
              </a:rPr>
              <a:t>Roll Number</a:t>
            </a:r>
            <a:endParaRPr lang="en-US" sz="1650" dirty="0"/>
          </a:p>
        </p:txBody>
      </p:sp>
      <p:sp>
        <p:nvSpPr>
          <p:cNvPr id="8" name="Shape 6"/>
          <p:cNvSpPr/>
          <p:nvPr/>
        </p:nvSpPr>
        <p:spPr>
          <a:xfrm>
            <a:off x="976312" y="3168610"/>
            <a:ext cx="12677656" cy="603171"/>
          </a:xfrm>
          <a:prstGeom prst="rect">
            <a:avLst/>
          </a:prstGeom>
          <a:solidFill>
            <a:srgbClr val="000000">
              <a:alpha val="4000"/>
            </a:srgbClr>
          </a:solidFill>
          <a:ln/>
        </p:spPr>
      </p:sp>
      <p:sp>
        <p:nvSpPr>
          <p:cNvPr id="9" name="Text 7"/>
          <p:cNvSpPr/>
          <p:nvPr/>
        </p:nvSpPr>
        <p:spPr>
          <a:xfrm>
            <a:off x="1186339" y="3302198"/>
            <a:ext cx="5915144" cy="335994"/>
          </a:xfrm>
          <a:prstGeom prst="rect">
            <a:avLst/>
          </a:prstGeom>
          <a:noFill/>
          <a:ln/>
        </p:spPr>
        <p:txBody>
          <a:bodyPr wrap="none" lIns="0" tIns="0" rIns="0" bIns="0" rtlCol="0" anchor="t"/>
          <a:lstStyle/>
          <a:p>
            <a:pPr marL="0" indent="0">
              <a:lnSpc>
                <a:spcPts val="2600"/>
              </a:lnSpc>
              <a:buNone/>
            </a:pPr>
            <a:r>
              <a:rPr lang="en-US" sz="1650" dirty="0">
                <a:solidFill>
                  <a:srgbClr val="CAD6DE"/>
                </a:solidFill>
                <a:latin typeface="Cabin" pitchFamily="34" charset="0"/>
                <a:ea typeface="Cabin" pitchFamily="34" charset="-122"/>
                <a:cs typeface="Cabin" pitchFamily="34" charset="-120"/>
              </a:rPr>
              <a:t>B.Srikanth</a:t>
            </a:r>
            <a:endParaRPr lang="en-US" sz="1650" dirty="0"/>
          </a:p>
        </p:txBody>
      </p:sp>
      <p:sp>
        <p:nvSpPr>
          <p:cNvPr id="10" name="Text 8"/>
          <p:cNvSpPr/>
          <p:nvPr/>
        </p:nvSpPr>
        <p:spPr>
          <a:xfrm>
            <a:off x="7528917" y="3302198"/>
            <a:ext cx="5915144" cy="335994"/>
          </a:xfrm>
          <a:prstGeom prst="rect">
            <a:avLst/>
          </a:prstGeom>
          <a:noFill/>
          <a:ln/>
        </p:spPr>
        <p:txBody>
          <a:bodyPr wrap="none" lIns="0" tIns="0" rIns="0" bIns="0" rtlCol="0" anchor="t"/>
          <a:lstStyle/>
          <a:p>
            <a:pPr marL="0" indent="0">
              <a:lnSpc>
                <a:spcPts val="2600"/>
              </a:lnSpc>
              <a:buNone/>
            </a:pPr>
            <a:r>
              <a:rPr lang="en-US" sz="1650" dirty="0">
                <a:solidFill>
                  <a:srgbClr val="CAD6DE"/>
                </a:solidFill>
                <a:latin typeface="Cabin" pitchFamily="34" charset="0"/>
                <a:ea typeface="Cabin" pitchFamily="34" charset="-122"/>
                <a:cs typeface="Cabin" pitchFamily="34" charset="-120"/>
              </a:rPr>
              <a:t>21AG1A6708</a:t>
            </a:r>
            <a:endParaRPr lang="en-US" sz="1650" dirty="0"/>
          </a:p>
        </p:txBody>
      </p:sp>
      <p:sp>
        <p:nvSpPr>
          <p:cNvPr id="11" name="Shape 9"/>
          <p:cNvSpPr/>
          <p:nvPr/>
        </p:nvSpPr>
        <p:spPr>
          <a:xfrm>
            <a:off x="976312" y="3771781"/>
            <a:ext cx="12677656" cy="603171"/>
          </a:xfrm>
          <a:prstGeom prst="rect">
            <a:avLst/>
          </a:prstGeom>
          <a:solidFill>
            <a:srgbClr val="FFFFFF">
              <a:alpha val="4000"/>
            </a:srgbClr>
          </a:solidFill>
          <a:ln/>
        </p:spPr>
      </p:sp>
      <p:sp>
        <p:nvSpPr>
          <p:cNvPr id="12" name="Text 10"/>
          <p:cNvSpPr/>
          <p:nvPr/>
        </p:nvSpPr>
        <p:spPr>
          <a:xfrm>
            <a:off x="1186339" y="3905369"/>
            <a:ext cx="5915144" cy="335994"/>
          </a:xfrm>
          <a:prstGeom prst="rect">
            <a:avLst/>
          </a:prstGeom>
          <a:noFill/>
          <a:ln/>
        </p:spPr>
        <p:txBody>
          <a:bodyPr wrap="none" lIns="0" tIns="0" rIns="0" bIns="0" rtlCol="0" anchor="t"/>
          <a:lstStyle/>
          <a:p>
            <a:pPr marL="0" indent="0">
              <a:lnSpc>
                <a:spcPts val="2600"/>
              </a:lnSpc>
              <a:buNone/>
            </a:pPr>
            <a:r>
              <a:rPr lang="en-US" sz="1650" dirty="0">
                <a:solidFill>
                  <a:srgbClr val="CAD6DE"/>
                </a:solidFill>
                <a:latin typeface="Cabin" pitchFamily="34" charset="0"/>
                <a:ea typeface="Cabin" pitchFamily="34" charset="-122"/>
                <a:cs typeface="Cabin" pitchFamily="34" charset="-120"/>
              </a:rPr>
              <a:t>Md.Shafee</a:t>
            </a:r>
            <a:endParaRPr lang="en-US" sz="1650" dirty="0"/>
          </a:p>
        </p:txBody>
      </p:sp>
      <p:sp>
        <p:nvSpPr>
          <p:cNvPr id="13" name="Text 11"/>
          <p:cNvSpPr/>
          <p:nvPr/>
        </p:nvSpPr>
        <p:spPr>
          <a:xfrm>
            <a:off x="7528917" y="3905369"/>
            <a:ext cx="5915144" cy="335994"/>
          </a:xfrm>
          <a:prstGeom prst="rect">
            <a:avLst/>
          </a:prstGeom>
          <a:noFill/>
          <a:ln/>
        </p:spPr>
        <p:txBody>
          <a:bodyPr wrap="none" lIns="0" tIns="0" rIns="0" bIns="0" rtlCol="0" anchor="t"/>
          <a:lstStyle/>
          <a:p>
            <a:pPr marL="0" indent="0">
              <a:lnSpc>
                <a:spcPts val="2600"/>
              </a:lnSpc>
              <a:buNone/>
            </a:pPr>
            <a:r>
              <a:rPr lang="en-US" sz="1650" dirty="0">
                <a:solidFill>
                  <a:srgbClr val="CAD6DE"/>
                </a:solidFill>
                <a:latin typeface="Cabin" pitchFamily="34" charset="0"/>
                <a:ea typeface="Cabin" pitchFamily="34" charset="-122"/>
                <a:cs typeface="Cabin" pitchFamily="34" charset="-120"/>
              </a:rPr>
              <a:t>21AG1A6743</a:t>
            </a:r>
            <a:endParaRPr lang="en-US" sz="1650" dirty="0"/>
          </a:p>
        </p:txBody>
      </p:sp>
      <p:sp>
        <p:nvSpPr>
          <p:cNvPr id="14" name="Shape 12"/>
          <p:cNvSpPr/>
          <p:nvPr/>
        </p:nvSpPr>
        <p:spPr>
          <a:xfrm>
            <a:off x="976312" y="4374952"/>
            <a:ext cx="12677656" cy="603171"/>
          </a:xfrm>
          <a:prstGeom prst="rect">
            <a:avLst/>
          </a:prstGeom>
          <a:solidFill>
            <a:srgbClr val="000000">
              <a:alpha val="4000"/>
            </a:srgbClr>
          </a:solidFill>
          <a:ln/>
        </p:spPr>
      </p:sp>
      <p:sp>
        <p:nvSpPr>
          <p:cNvPr id="15" name="Text 13"/>
          <p:cNvSpPr/>
          <p:nvPr/>
        </p:nvSpPr>
        <p:spPr>
          <a:xfrm>
            <a:off x="1186339" y="4508540"/>
            <a:ext cx="5915144" cy="335994"/>
          </a:xfrm>
          <a:prstGeom prst="rect">
            <a:avLst/>
          </a:prstGeom>
          <a:noFill/>
          <a:ln/>
        </p:spPr>
        <p:txBody>
          <a:bodyPr wrap="none" lIns="0" tIns="0" rIns="0" bIns="0" rtlCol="0" anchor="t"/>
          <a:lstStyle/>
          <a:p>
            <a:pPr marL="0" indent="0">
              <a:lnSpc>
                <a:spcPts val="2600"/>
              </a:lnSpc>
              <a:buNone/>
            </a:pPr>
            <a:r>
              <a:rPr lang="en-US" sz="1650" dirty="0">
                <a:solidFill>
                  <a:srgbClr val="CAD6DE"/>
                </a:solidFill>
                <a:latin typeface="Cabin" pitchFamily="34" charset="0"/>
                <a:ea typeface="Cabin" pitchFamily="34" charset="-122"/>
                <a:cs typeface="Cabin" pitchFamily="34" charset="-120"/>
              </a:rPr>
              <a:t>M.Vijaya Lakshmi</a:t>
            </a:r>
            <a:endParaRPr lang="en-US" sz="1650" dirty="0"/>
          </a:p>
        </p:txBody>
      </p:sp>
      <p:sp>
        <p:nvSpPr>
          <p:cNvPr id="16" name="Text 14"/>
          <p:cNvSpPr/>
          <p:nvPr/>
        </p:nvSpPr>
        <p:spPr>
          <a:xfrm>
            <a:off x="7528917" y="4508540"/>
            <a:ext cx="5915144" cy="335994"/>
          </a:xfrm>
          <a:prstGeom prst="rect">
            <a:avLst/>
          </a:prstGeom>
          <a:noFill/>
          <a:ln/>
        </p:spPr>
        <p:txBody>
          <a:bodyPr wrap="none" lIns="0" tIns="0" rIns="0" bIns="0" rtlCol="0" anchor="t"/>
          <a:lstStyle/>
          <a:p>
            <a:pPr marL="0" indent="0">
              <a:lnSpc>
                <a:spcPts val="2600"/>
              </a:lnSpc>
              <a:buNone/>
            </a:pPr>
            <a:r>
              <a:rPr lang="en-US" sz="1650" dirty="0">
                <a:solidFill>
                  <a:srgbClr val="CAD6DE"/>
                </a:solidFill>
                <a:latin typeface="Cabin" pitchFamily="34" charset="0"/>
                <a:ea typeface="Cabin" pitchFamily="34" charset="-122"/>
                <a:cs typeface="Cabin" pitchFamily="34" charset="-120"/>
              </a:rPr>
              <a:t>21AG1A6748</a:t>
            </a:r>
            <a:endParaRPr lang="en-US" sz="1650" dirty="0"/>
          </a:p>
        </p:txBody>
      </p:sp>
      <p:sp>
        <p:nvSpPr>
          <p:cNvPr id="17" name="Shape 15"/>
          <p:cNvSpPr/>
          <p:nvPr/>
        </p:nvSpPr>
        <p:spPr>
          <a:xfrm>
            <a:off x="976312" y="4978122"/>
            <a:ext cx="12677656" cy="603171"/>
          </a:xfrm>
          <a:prstGeom prst="rect">
            <a:avLst/>
          </a:prstGeom>
          <a:solidFill>
            <a:srgbClr val="FFFFFF">
              <a:alpha val="4000"/>
            </a:srgbClr>
          </a:solidFill>
          <a:ln/>
        </p:spPr>
      </p:sp>
      <p:sp>
        <p:nvSpPr>
          <p:cNvPr id="18" name="Text 16"/>
          <p:cNvSpPr/>
          <p:nvPr/>
        </p:nvSpPr>
        <p:spPr>
          <a:xfrm>
            <a:off x="1186339" y="5111710"/>
            <a:ext cx="5915144" cy="335994"/>
          </a:xfrm>
          <a:prstGeom prst="rect">
            <a:avLst/>
          </a:prstGeom>
          <a:noFill/>
          <a:ln/>
        </p:spPr>
        <p:txBody>
          <a:bodyPr wrap="none" lIns="0" tIns="0" rIns="0" bIns="0" rtlCol="0" anchor="t"/>
          <a:lstStyle/>
          <a:p>
            <a:pPr marL="0" indent="0">
              <a:lnSpc>
                <a:spcPts val="2600"/>
              </a:lnSpc>
              <a:buNone/>
            </a:pPr>
            <a:r>
              <a:rPr lang="en-US" sz="1650" dirty="0">
                <a:solidFill>
                  <a:srgbClr val="CAD6DE"/>
                </a:solidFill>
                <a:latin typeface="Cabin" pitchFamily="34" charset="0"/>
                <a:ea typeface="Cabin" pitchFamily="34" charset="-122"/>
                <a:cs typeface="Cabin" pitchFamily="34" charset="-120"/>
              </a:rPr>
              <a:t>A.Shravan Kumar</a:t>
            </a:r>
            <a:endParaRPr lang="en-US" sz="1650" dirty="0"/>
          </a:p>
        </p:txBody>
      </p:sp>
      <p:sp>
        <p:nvSpPr>
          <p:cNvPr id="19" name="Text 17"/>
          <p:cNvSpPr/>
          <p:nvPr/>
        </p:nvSpPr>
        <p:spPr>
          <a:xfrm>
            <a:off x="7528917" y="5111710"/>
            <a:ext cx="5915144" cy="335994"/>
          </a:xfrm>
          <a:prstGeom prst="rect">
            <a:avLst/>
          </a:prstGeom>
          <a:noFill/>
          <a:ln/>
        </p:spPr>
        <p:txBody>
          <a:bodyPr wrap="none" lIns="0" tIns="0" rIns="0" bIns="0" rtlCol="0" anchor="t"/>
          <a:lstStyle/>
          <a:p>
            <a:pPr marL="0" indent="0">
              <a:lnSpc>
                <a:spcPts val="2600"/>
              </a:lnSpc>
              <a:buNone/>
            </a:pPr>
            <a:r>
              <a:rPr lang="en-US" sz="1650" dirty="0">
                <a:solidFill>
                  <a:srgbClr val="CAD6DE"/>
                </a:solidFill>
                <a:latin typeface="Cabin" pitchFamily="34" charset="0"/>
                <a:ea typeface="Cabin" pitchFamily="34" charset="-122"/>
                <a:cs typeface="Cabin" pitchFamily="34" charset="-120"/>
              </a:rPr>
              <a:t>21AG1A6701</a:t>
            </a:r>
            <a:endParaRPr lang="en-US" sz="1650" dirty="0"/>
          </a:p>
        </p:txBody>
      </p:sp>
      <p:sp>
        <p:nvSpPr>
          <p:cNvPr id="20" name="Text 18"/>
          <p:cNvSpPr/>
          <p:nvPr/>
        </p:nvSpPr>
        <p:spPr>
          <a:xfrm>
            <a:off x="968693" y="5825133"/>
            <a:ext cx="12692896" cy="335994"/>
          </a:xfrm>
          <a:prstGeom prst="rect">
            <a:avLst/>
          </a:prstGeom>
          <a:noFill/>
          <a:ln/>
        </p:spPr>
        <p:txBody>
          <a:bodyPr wrap="none" lIns="0" tIns="0" rIns="0" bIns="0" rtlCol="0" anchor="t"/>
          <a:lstStyle/>
          <a:p>
            <a:pPr marL="0" indent="0">
              <a:lnSpc>
                <a:spcPts val="2600"/>
              </a:lnSpc>
              <a:buNone/>
            </a:pPr>
            <a:r>
              <a:rPr lang="en-US" sz="1650" dirty="0">
                <a:solidFill>
                  <a:srgbClr val="CAD6DE"/>
                </a:solidFill>
                <a:latin typeface="Cabin" pitchFamily="34" charset="0"/>
                <a:ea typeface="Cabin" pitchFamily="34" charset="-122"/>
                <a:cs typeface="Cabin" pitchFamily="34" charset="-120"/>
              </a:rPr>
              <a:t>                                                Under the supervision of </a:t>
            </a:r>
            <a:r>
              <a:rPr lang="en-US" sz="1650" dirty="0" err="1">
                <a:solidFill>
                  <a:srgbClr val="CAD6DE"/>
                </a:solidFill>
                <a:latin typeface="Cabin" pitchFamily="34" charset="0"/>
                <a:ea typeface="Cabin" pitchFamily="34" charset="-122"/>
                <a:cs typeface="Cabin" pitchFamily="34" charset="-120"/>
              </a:rPr>
              <a:t>Mr.K.Kiran</a:t>
            </a:r>
            <a:r>
              <a:rPr lang="en-US" sz="1650" dirty="0">
                <a:solidFill>
                  <a:srgbClr val="CAD6DE"/>
                </a:solidFill>
                <a:latin typeface="Cabin" pitchFamily="34" charset="0"/>
                <a:ea typeface="Cabin" pitchFamily="34" charset="-122"/>
                <a:cs typeface="Cabin" pitchFamily="34" charset="-120"/>
              </a:rPr>
              <a:t> Babu , Assistant professor.</a:t>
            </a:r>
            <a:endParaRPr lang="en-US" sz="1650" dirty="0"/>
          </a:p>
        </p:txBody>
      </p:sp>
      <p:sp>
        <p:nvSpPr>
          <p:cNvPr id="21" name="Text 19"/>
          <p:cNvSpPr/>
          <p:nvPr/>
        </p:nvSpPr>
        <p:spPr>
          <a:xfrm>
            <a:off x="968693" y="6476048"/>
            <a:ext cx="6184582" cy="370523"/>
          </a:xfrm>
          <a:prstGeom prst="rect">
            <a:avLst/>
          </a:prstGeom>
          <a:noFill/>
          <a:ln/>
        </p:spPr>
        <p:txBody>
          <a:bodyPr wrap="none" lIns="0" tIns="0" rIns="0" bIns="0" rtlCol="0" anchor="t"/>
          <a:lstStyle/>
          <a:p>
            <a:pPr marL="0" indent="0">
              <a:lnSpc>
                <a:spcPts val="2900"/>
              </a:lnSpc>
              <a:buNone/>
            </a:pPr>
            <a:r>
              <a:rPr lang="en-US" sz="2300" dirty="0">
                <a:solidFill>
                  <a:srgbClr val="FFFFFF"/>
                </a:solidFill>
                <a:latin typeface="Unbounded" pitchFamily="34" charset="0"/>
                <a:ea typeface="Unbounded" pitchFamily="34" charset="-122"/>
                <a:cs typeface="Unbounded" pitchFamily="34" charset="-120"/>
              </a:rPr>
              <a:t>                                     CSE(Data Science)</a:t>
            </a:r>
            <a:endParaRPr lang="en-US" sz="2300" dirty="0"/>
          </a:p>
        </p:txBody>
      </p:sp>
      <p:sp>
        <p:nvSpPr>
          <p:cNvPr id="22" name="Text 20"/>
          <p:cNvSpPr/>
          <p:nvPr/>
        </p:nvSpPr>
        <p:spPr>
          <a:xfrm>
            <a:off x="968693" y="7161490"/>
            <a:ext cx="7504390" cy="494109"/>
          </a:xfrm>
          <a:prstGeom prst="rect">
            <a:avLst/>
          </a:prstGeom>
          <a:noFill/>
          <a:ln/>
        </p:spPr>
        <p:txBody>
          <a:bodyPr wrap="none" lIns="0" tIns="0" rIns="0" bIns="0" rtlCol="0" anchor="t"/>
          <a:lstStyle/>
          <a:p>
            <a:pPr marL="0" indent="0">
              <a:lnSpc>
                <a:spcPts val="3850"/>
              </a:lnSpc>
              <a:buNone/>
            </a:pPr>
            <a:r>
              <a:rPr lang="en-US" sz="3100" dirty="0">
                <a:solidFill>
                  <a:srgbClr val="FFFFFF"/>
                </a:solidFill>
                <a:latin typeface="Unbounded" pitchFamily="34" charset="0"/>
                <a:ea typeface="Unbounded" pitchFamily="34" charset="-122"/>
                <a:cs typeface="Unbounded" pitchFamily="34" charset="-120"/>
              </a:rPr>
              <a:t>                 ACE Engineering College</a:t>
            </a:r>
            <a:endParaRPr lang="en-US" sz="3100" dirty="0"/>
          </a:p>
        </p:txBody>
      </p:sp>
      <p:pic>
        <p:nvPicPr>
          <p:cNvPr id="24" name="Picture 23">
            <a:extLst>
              <a:ext uri="{FF2B5EF4-FFF2-40B4-BE49-F238E27FC236}">
                <a16:creationId xmlns:a16="http://schemas.microsoft.com/office/drawing/2014/main" id="{A8E1452C-2E1F-382F-178E-406A5A3A4661}"/>
              </a:ext>
            </a:extLst>
          </p:cNvPr>
          <p:cNvPicPr>
            <a:picLocks noChangeAspect="1"/>
          </p:cNvPicPr>
          <p:nvPr/>
        </p:nvPicPr>
        <p:blipFill>
          <a:blip r:embed="rId3"/>
          <a:stretch>
            <a:fillRect/>
          </a:stretch>
        </p:blipFill>
        <p:spPr>
          <a:xfrm>
            <a:off x="12808982" y="7619915"/>
            <a:ext cx="1705213" cy="60968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E2FF0240-B285-B89B-E55D-C65705ACD686}"/>
              </a:ext>
            </a:extLst>
          </p:cNvPr>
          <p:cNvSpPr/>
          <p:nvPr/>
        </p:nvSpPr>
        <p:spPr>
          <a:xfrm>
            <a:off x="864036" y="538623"/>
            <a:ext cx="8569896" cy="922187"/>
          </a:xfrm>
          <a:prstGeom prst="rect">
            <a:avLst/>
          </a:prstGeom>
          <a:noFill/>
          <a:ln/>
        </p:spPr>
        <p:txBody>
          <a:bodyPr wrap="none" lIns="0" tIns="0" rIns="0" bIns="0" rtlCol="0" anchor="t"/>
          <a:lstStyle/>
          <a:p>
            <a:pPr marL="0" indent="0">
              <a:lnSpc>
                <a:spcPts val="5700"/>
              </a:lnSpc>
              <a:buNone/>
            </a:pPr>
            <a:r>
              <a:rPr lang="en-US" sz="3600" dirty="0">
                <a:solidFill>
                  <a:srgbClr val="FFFFFF"/>
                </a:solidFill>
                <a:latin typeface="Unbounded" pitchFamily="34" charset="0"/>
                <a:ea typeface="Unbounded" pitchFamily="34" charset="-122"/>
                <a:cs typeface="Unbounded" pitchFamily="34" charset="-120"/>
              </a:rPr>
              <a:t>System Analysis</a:t>
            </a:r>
            <a:endParaRPr lang="en-US" sz="3600" dirty="0"/>
          </a:p>
        </p:txBody>
      </p:sp>
      <p:sp>
        <p:nvSpPr>
          <p:cNvPr id="3" name="Text 1">
            <a:extLst>
              <a:ext uri="{FF2B5EF4-FFF2-40B4-BE49-F238E27FC236}">
                <a16:creationId xmlns:a16="http://schemas.microsoft.com/office/drawing/2014/main" id="{4762A758-6AE1-BD38-D1AE-973926443229}"/>
              </a:ext>
            </a:extLst>
          </p:cNvPr>
          <p:cNvSpPr/>
          <p:nvPr/>
        </p:nvSpPr>
        <p:spPr>
          <a:xfrm>
            <a:off x="1176271" y="1809847"/>
            <a:ext cx="7415927" cy="395049"/>
          </a:xfrm>
          <a:prstGeom prst="rect">
            <a:avLst/>
          </a:prstGeom>
          <a:noFill/>
          <a:ln/>
        </p:spPr>
        <p:txBody>
          <a:bodyPr wrap="none" lIns="0" tIns="0" rIns="0" bIns="0" rtlCol="0" anchor="t"/>
          <a:lstStyle/>
          <a:p>
            <a:pPr marL="0" indent="0">
              <a:lnSpc>
                <a:spcPts val="3100"/>
              </a:lnSpc>
              <a:buNone/>
            </a:pPr>
            <a:r>
              <a:rPr lang="en-US" sz="1900" b="1" dirty="0">
                <a:solidFill>
                  <a:srgbClr val="CAD6DE"/>
                </a:solidFill>
                <a:latin typeface="Cabin" pitchFamily="34" charset="0"/>
                <a:ea typeface="Cabin" pitchFamily="34" charset="-122"/>
                <a:cs typeface="Cabin" pitchFamily="34" charset="-120"/>
              </a:rPr>
              <a:t>In this phase we will try to understand the problem statement :</a:t>
            </a:r>
            <a:endParaRPr lang="en-US" sz="1900" dirty="0"/>
          </a:p>
        </p:txBody>
      </p:sp>
      <p:sp>
        <p:nvSpPr>
          <p:cNvPr id="5" name="TextBox 4">
            <a:extLst>
              <a:ext uri="{FF2B5EF4-FFF2-40B4-BE49-F238E27FC236}">
                <a16:creationId xmlns:a16="http://schemas.microsoft.com/office/drawing/2014/main" id="{8D5ECAA4-92D0-928C-97F4-7FE2948B55B9}"/>
              </a:ext>
            </a:extLst>
          </p:cNvPr>
          <p:cNvSpPr txBox="1"/>
          <p:nvPr/>
        </p:nvSpPr>
        <p:spPr>
          <a:xfrm>
            <a:off x="864036" y="2593380"/>
            <a:ext cx="7315200" cy="369332"/>
          </a:xfrm>
          <a:prstGeom prst="rect">
            <a:avLst/>
          </a:prstGeom>
          <a:noFill/>
        </p:spPr>
        <p:txBody>
          <a:bodyPr wrap="square">
            <a:spAutoFit/>
          </a:bodyPr>
          <a:lstStyle/>
          <a:p>
            <a:pPr marL="285750" indent="-285750">
              <a:buFont typeface="Arial" panose="020B0604020202020204" pitchFamily="34" charset="0"/>
              <a:buChar char="•"/>
            </a:pPr>
            <a:r>
              <a:rPr lang="en-US" sz="1800" b="1" dirty="0">
                <a:solidFill>
                  <a:srgbClr val="CAD6DE"/>
                </a:solidFill>
                <a:latin typeface="Cabin" pitchFamily="34" charset="0"/>
                <a:ea typeface="Cabin" pitchFamily="34" charset="-122"/>
                <a:cs typeface="Cabin" pitchFamily="34" charset="-120"/>
              </a:rPr>
              <a:t>Problem Definition</a:t>
            </a:r>
            <a:endParaRPr lang="en-IN" dirty="0"/>
          </a:p>
        </p:txBody>
      </p:sp>
      <p:sp>
        <p:nvSpPr>
          <p:cNvPr id="6" name="TextBox 5">
            <a:extLst>
              <a:ext uri="{FF2B5EF4-FFF2-40B4-BE49-F238E27FC236}">
                <a16:creationId xmlns:a16="http://schemas.microsoft.com/office/drawing/2014/main" id="{2BBF79E9-EAFA-9DA5-3418-3DB7EE633D62}"/>
              </a:ext>
            </a:extLst>
          </p:cNvPr>
          <p:cNvSpPr txBox="1"/>
          <p:nvPr/>
        </p:nvSpPr>
        <p:spPr>
          <a:xfrm>
            <a:off x="864036" y="3344632"/>
            <a:ext cx="7315200" cy="369332"/>
          </a:xfrm>
          <a:prstGeom prst="rect">
            <a:avLst/>
          </a:prstGeom>
          <a:noFill/>
        </p:spPr>
        <p:txBody>
          <a:bodyPr wrap="square">
            <a:spAutoFit/>
          </a:bodyPr>
          <a:lstStyle/>
          <a:p>
            <a:pPr marL="285750" indent="-285750">
              <a:buFont typeface="Arial" panose="020B0604020202020204" pitchFamily="34" charset="0"/>
              <a:buChar char="•"/>
            </a:pPr>
            <a:r>
              <a:rPr lang="en-US" sz="1800" b="1" dirty="0">
                <a:solidFill>
                  <a:srgbClr val="CAD6DE"/>
                </a:solidFill>
                <a:latin typeface="Cabin" pitchFamily="34" charset="0"/>
                <a:ea typeface="Cabin" pitchFamily="34" charset="-122"/>
                <a:cs typeface="Cabin" pitchFamily="34" charset="-120"/>
              </a:rPr>
              <a:t>Requirements</a:t>
            </a:r>
            <a:endParaRPr lang="en-IN" dirty="0"/>
          </a:p>
        </p:txBody>
      </p:sp>
      <p:sp>
        <p:nvSpPr>
          <p:cNvPr id="9" name="TextBox 8">
            <a:extLst>
              <a:ext uri="{FF2B5EF4-FFF2-40B4-BE49-F238E27FC236}">
                <a16:creationId xmlns:a16="http://schemas.microsoft.com/office/drawing/2014/main" id="{93125FD0-F9E8-6702-514A-2678B162C109}"/>
              </a:ext>
            </a:extLst>
          </p:cNvPr>
          <p:cNvSpPr txBox="1"/>
          <p:nvPr/>
        </p:nvSpPr>
        <p:spPr>
          <a:xfrm>
            <a:off x="864036" y="4095282"/>
            <a:ext cx="7315200" cy="369332"/>
          </a:xfrm>
          <a:prstGeom prst="rect">
            <a:avLst/>
          </a:prstGeom>
          <a:noFill/>
        </p:spPr>
        <p:txBody>
          <a:bodyPr wrap="square">
            <a:spAutoFit/>
          </a:bodyPr>
          <a:lstStyle/>
          <a:p>
            <a:pPr marL="285750" indent="-285750">
              <a:buFont typeface="Arial" panose="020B0604020202020204" pitchFamily="34" charset="0"/>
              <a:buChar char="•"/>
            </a:pPr>
            <a:r>
              <a:rPr lang="en-US" sz="1800" b="1" dirty="0">
                <a:solidFill>
                  <a:srgbClr val="CAD6DE"/>
                </a:solidFill>
                <a:latin typeface="Cabin" pitchFamily="34" charset="0"/>
                <a:ea typeface="Cabin" pitchFamily="34" charset="-122"/>
                <a:cs typeface="Cabin" pitchFamily="34" charset="-120"/>
              </a:rPr>
              <a:t>Data Analysis</a:t>
            </a:r>
            <a:endParaRPr lang="en-IN" dirty="0"/>
          </a:p>
        </p:txBody>
      </p:sp>
      <p:sp>
        <p:nvSpPr>
          <p:cNvPr id="10" name="TextBox 9">
            <a:extLst>
              <a:ext uri="{FF2B5EF4-FFF2-40B4-BE49-F238E27FC236}">
                <a16:creationId xmlns:a16="http://schemas.microsoft.com/office/drawing/2014/main" id="{120149D6-87A3-7A9C-3A1B-E628362073C3}"/>
              </a:ext>
            </a:extLst>
          </p:cNvPr>
          <p:cNvSpPr txBox="1"/>
          <p:nvPr/>
        </p:nvSpPr>
        <p:spPr>
          <a:xfrm>
            <a:off x="864036" y="4845932"/>
            <a:ext cx="7315200" cy="369332"/>
          </a:xfrm>
          <a:prstGeom prst="rect">
            <a:avLst/>
          </a:prstGeom>
          <a:noFill/>
        </p:spPr>
        <p:txBody>
          <a:bodyPr wrap="square">
            <a:spAutoFit/>
          </a:bodyPr>
          <a:lstStyle/>
          <a:p>
            <a:pPr marL="285750" indent="-285750">
              <a:buFont typeface="Arial" panose="020B0604020202020204" pitchFamily="34" charset="0"/>
              <a:buChar char="•"/>
            </a:pPr>
            <a:r>
              <a:rPr lang="en-US" sz="1800" b="1" dirty="0">
                <a:solidFill>
                  <a:srgbClr val="CAD6DE"/>
                </a:solidFill>
                <a:latin typeface="Cabin" pitchFamily="34" charset="0"/>
                <a:ea typeface="Cabin" pitchFamily="34" charset="-122"/>
                <a:cs typeface="Cabin" pitchFamily="34" charset="-120"/>
              </a:rPr>
              <a:t>Model Requirements</a:t>
            </a:r>
            <a:endParaRPr lang="en-IN" dirty="0"/>
          </a:p>
        </p:txBody>
      </p:sp>
      <p:pic>
        <p:nvPicPr>
          <p:cNvPr id="12" name="Picture 11">
            <a:extLst>
              <a:ext uri="{FF2B5EF4-FFF2-40B4-BE49-F238E27FC236}">
                <a16:creationId xmlns:a16="http://schemas.microsoft.com/office/drawing/2014/main" id="{C97A67C1-FE53-3898-C6A9-40830882E039}"/>
              </a:ext>
            </a:extLst>
          </p:cNvPr>
          <p:cNvPicPr>
            <a:picLocks noChangeAspect="1"/>
          </p:cNvPicPr>
          <p:nvPr/>
        </p:nvPicPr>
        <p:blipFill>
          <a:blip r:embed="rId2"/>
          <a:stretch>
            <a:fillRect/>
          </a:stretch>
        </p:blipFill>
        <p:spPr>
          <a:xfrm>
            <a:off x="12667976" y="7650518"/>
            <a:ext cx="1962424" cy="466790"/>
          </a:xfrm>
          <a:prstGeom prst="rect">
            <a:avLst/>
          </a:prstGeom>
        </p:spPr>
      </p:pic>
    </p:spTree>
    <p:extLst>
      <p:ext uri="{BB962C8B-B14F-4D97-AF65-F5344CB8AC3E}">
        <p14:creationId xmlns:p14="http://schemas.microsoft.com/office/powerpoint/2010/main" val="2793718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Text 1"/>
          <p:cNvSpPr/>
          <p:nvPr/>
        </p:nvSpPr>
        <p:spPr>
          <a:xfrm>
            <a:off x="968693" y="1158032"/>
            <a:ext cx="12692896" cy="197525"/>
          </a:xfrm>
          <a:prstGeom prst="rect">
            <a:avLst/>
          </a:prstGeom>
          <a:noFill/>
          <a:ln/>
        </p:spPr>
        <p:txBody>
          <a:bodyPr wrap="none" lIns="0" tIns="0" rIns="0" bIns="0" rtlCol="0" anchor="t"/>
          <a:lstStyle/>
          <a:p>
            <a:pPr marL="0" indent="0">
              <a:lnSpc>
                <a:spcPts val="1550"/>
              </a:lnSpc>
              <a:buNone/>
            </a:pPr>
            <a:endParaRPr lang="en-US" sz="950" dirty="0"/>
          </a:p>
        </p:txBody>
      </p:sp>
      <p:pic>
        <p:nvPicPr>
          <p:cNvPr id="5" name="Picture 4">
            <a:extLst>
              <a:ext uri="{FF2B5EF4-FFF2-40B4-BE49-F238E27FC236}">
                <a16:creationId xmlns:a16="http://schemas.microsoft.com/office/drawing/2014/main" id="{3A4611B9-5794-4597-27BB-CC1E7BBECA2D}"/>
              </a:ext>
            </a:extLst>
          </p:cNvPr>
          <p:cNvPicPr>
            <a:picLocks noChangeAspect="1"/>
          </p:cNvPicPr>
          <p:nvPr/>
        </p:nvPicPr>
        <p:blipFill>
          <a:blip r:embed="rId3"/>
          <a:stretch>
            <a:fillRect/>
          </a:stretch>
        </p:blipFill>
        <p:spPr>
          <a:xfrm>
            <a:off x="2885457" y="1788889"/>
            <a:ext cx="8859486" cy="5201376"/>
          </a:xfrm>
          <a:prstGeom prst="rect">
            <a:avLst/>
          </a:prstGeom>
        </p:spPr>
      </p:pic>
      <p:sp>
        <p:nvSpPr>
          <p:cNvPr id="6" name="Text 0">
            <a:extLst>
              <a:ext uri="{FF2B5EF4-FFF2-40B4-BE49-F238E27FC236}">
                <a16:creationId xmlns:a16="http://schemas.microsoft.com/office/drawing/2014/main" id="{9DF346CD-2D73-E27C-E3F2-8A3C20A2B58C}"/>
              </a:ext>
            </a:extLst>
          </p:cNvPr>
          <p:cNvSpPr/>
          <p:nvPr/>
        </p:nvSpPr>
        <p:spPr>
          <a:xfrm>
            <a:off x="864036" y="538623"/>
            <a:ext cx="8569896" cy="922187"/>
          </a:xfrm>
          <a:prstGeom prst="rect">
            <a:avLst/>
          </a:prstGeom>
          <a:noFill/>
          <a:ln/>
        </p:spPr>
        <p:txBody>
          <a:bodyPr wrap="none" lIns="0" tIns="0" rIns="0" bIns="0" rtlCol="0" anchor="t"/>
          <a:lstStyle/>
          <a:p>
            <a:pPr marL="0" indent="0">
              <a:lnSpc>
                <a:spcPts val="5700"/>
              </a:lnSpc>
              <a:buNone/>
            </a:pPr>
            <a:r>
              <a:rPr lang="en-US" sz="3600" dirty="0">
                <a:solidFill>
                  <a:srgbClr val="FFFFFF"/>
                </a:solidFill>
                <a:latin typeface="Unbounded" pitchFamily="34" charset="0"/>
                <a:ea typeface="Unbounded" pitchFamily="34" charset="-122"/>
                <a:cs typeface="Unbounded" pitchFamily="34" charset="-120"/>
              </a:rPr>
              <a:t>System Architecture</a:t>
            </a:r>
            <a:endParaRPr lang="en-US" sz="3600" dirty="0"/>
          </a:p>
        </p:txBody>
      </p:sp>
      <p:pic>
        <p:nvPicPr>
          <p:cNvPr id="4" name="Picture 3">
            <a:extLst>
              <a:ext uri="{FF2B5EF4-FFF2-40B4-BE49-F238E27FC236}">
                <a16:creationId xmlns:a16="http://schemas.microsoft.com/office/drawing/2014/main" id="{F160C78D-8210-144B-5857-90862082088B}"/>
              </a:ext>
            </a:extLst>
          </p:cNvPr>
          <p:cNvPicPr>
            <a:picLocks noChangeAspect="1"/>
          </p:cNvPicPr>
          <p:nvPr/>
        </p:nvPicPr>
        <p:blipFill>
          <a:blip r:embed="rId4"/>
          <a:stretch>
            <a:fillRect/>
          </a:stretch>
        </p:blipFill>
        <p:spPr>
          <a:xfrm>
            <a:off x="12667976" y="7661668"/>
            <a:ext cx="1962424" cy="46679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4" name="Text 1"/>
          <p:cNvSpPr/>
          <p:nvPr/>
        </p:nvSpPr>
        <p:spPr>
          <a:xfrm>
            <a:off x="968693" y="6650950"/>
            <a:ext cx="12692896" cy="395049"/>
          </a:xfrm>
          <a:prstGeom prst="rect">
            <a:avLst/>
          </a:prstGeom>
          <a:noFill/>
          <a:ln/>
        </p:spPr>
        <p:txBody>
          <a:bodyPr wrap="none" lIns="0" tIns="0" rIns="0" bIns="0" rtlCol="0" anchor="t"/>
          <a:lstStyle/>
          <a:p>
            <a:pPr marL="0" indent="0">
              <a:lnSpc>
                <a:spcPts val="3100"/>
              </a:lnSpc>
              <a:buNone/>
            </a:pPr>
            <a:endParaRPr lang="en-US" sz="1900" dirty="0"/>
          </a:p>
        </p:txBody>
      </p:sp>
      <p:pic>
        <p:nvPicPr>
          <p:cNvPr id="1026" name="Picture 2">
            <a:extLst>
              <a:ext uri="{FF2B5EF4-FFF2-40B4-BE49-F238E27FC236}">
                <a16:creationId xmlns:a16="http://schemas.microsoft.com/office/drawing/2014/main" id="{02EDFE89-2A8C-B9B5-D7B1-3582C26673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8078" y="2261141"/>
            <a:ext cx="10894742" cy="4587333"/>
          </a:xfrm>
          <a:prstGeom prst="rect">
            <a:avLst/>
          </a:prstGeom>
          <a:noFill/>
          <a:extLst>
            <a:ext uri="{909E8E84-426E-40DD-AFC4-6F175D3DCCD1}">
              <a14:hiddenFill xmlns:a14="http://schemas.microsoft.com/office/drawing/2010/main">
                <a:solidFill>
                  <a:srgbClr val="FFFFFF"/>
                </a:solidFill>
              </a14:hiddenFill>
            </a:ext>
          </a:extLst>
        </p:spPr>
      </p:pic>
      <p:sp>
        <p:nvSpPr>
          <p:cNvPr id="3" name="Text 0">
            <a:extLst>
              <a:ext uri="{FF2B5EF4-FFF2-40B4-BE49-F238E27FC236}">
                <a16:creationId xmlns:a16="http://schemas.microsoft.com/office/drawing/2014/main" id="{9C26BEEC-1204-456C-F99C-F0D7D356B92A}"/>
              </a:ext>
            </a:extLst>
          </p:cNvPr>
          <p:cNvSpPr/>
          <p:nvPr/>
        </p:nvSpPr>
        <p:spPr>
          <a:xfrm>
            <a:off x="864036" y="670936"/>
            <a:ext cx="8569896" cy="622606"/>
          </a:xfrm>
          <a:prstGeom prst="rect">
            <a:avLst/>
          </a:prstGeom>
          <a:noFill/>
          <a:ln/>
        </p:spPr>
        <p:txBody>
          <a:bodyPr wrap="none" lIns="0" tIns="0" rIns="0" bIns="0" rtlCol="0" anchor="t"/>
          <a:lstStyle/>
          <a:p>
            <a:pPr marL="0" indent="0">
              <a:lnSpc>
                <a:spcPts val="4550"/>
              </a:lnSpc>
              <a:buNone/>
            </a:pPr>
            <a:r>
              <a:rPr lang="en-US" sz="3600" dirty="0">
                <a:solidFill>
                  <a:srgbClr val="FFFFFF"/>
                </a:solidFill>
                <a:latin typeface="Unbounded" pitchFamily="34" charset="0"/>
                <a:ea typeface="Unbounded" pitchFamily="34" charset="-122"/>
                <a:cs typeface="Unbounded" pitchFamily="34" charset="-120"/>
              </a:rPr>
              <a:t>Sequence – diagram </a:t>
            </a:r>
            <a:endParaRPr lang="en-US" sz="3600" dirty="0"/>
          </a:p>
        </p:txBody>
      </p:sp>
      <p:pic>
        <p:nvPicPr>
          <p:cNvPr id="5" name="Picture 4">
            <a:extLst>
              <a:ext uri="{FF2B5EF4-FFF2-40B4-BE49-F238E27FC236}">
                <a16:creationId xmlns:a16="http://schemas.microsoft.com/office/drawing/2014/main" id="{809E37A7-091B-2A56-C665-113535ECFAAD}"/>
              </a:ext>
            </a:extLst>
          </p:cNvPr>
          <p:cNvPicPr>
            <a:picLocks noChangeAspect="1"/>
          </p:cNvPicPr>
          <p:nvPr/>
        </p:nvPicPr>
        <p:blipFill>
          <a:blip r:embed="rId4"/>
          <a:stretch>
            <a:fillRect/>
          </a:stretch>
        </p:blipFill>
        <p:spPr>
          <a:xfrm>
            <a:off x="12667976" y="7718205"/>
            <a:ext cx="1962424" cy="46679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0C57F580-F941-E179-0326-DE54A763C854}"/>
              </a:ext>
            </a:extLst>
          </p:cNvPr>
          <p:cNvSpPr/>
          <p:nvPr/>
        </p:nvSpPr>
        <p:spPr>
          <a:xfrm>
            <a:off x="864036" y="670936"/>
            <a:ext cx="8569896" cy="566850"/>
          </a:xfrm>
          <a:prstGeom prst="rect">
            <a:avLst/>
          </a:prstGeom>
          <a:noFill/>
          <a:ln/>
        </p:spPr>
        <p:txBody>
          <a:bodyPr wrap="none" lIns="0" tIns="0" rIns="0" bIns="0" rtlCol="0" anchor="t"/>
          <a:lstStyle/>
          <a:p>
            <a:pPr marL="0" indent="0">
              <a:lnSpc>
                <a:spcPts val="4550"/>
              </a:lnSpc>
              <a:buNone/>
            </a:pPr>
            <a:r>
              <a:rPr lang="en-US" sz="3600" dirty="0">
                <a:solidFill>
                  <a:srgbClr val="FFFFFF"/>
                </a:solidFill>
                <a:latin typeface="Unbounded" pitchFamily="34" charset="0"/>
                <a:ea typeface="Unbounded" pitchFamily="34" charset="-122"/>
                <a:cs typeface="Unbounded" pitchFamily="34" charset="-120"/>
              </a:rPr>
              <a:t>Class – diagram :</a:t>
            </a:r>
            <a:endParaRPr lang="en-US" sz="3600" dirty="0"/>
          </a:p>
        </p:txBody>
      </p:sp>
      <p:pic>
        <p:nvPicPr>
          <p:cNvPr id="5" name="Picture 4">
            <a:extLst>
              <a:ext uri="{FF2B5EF4-FFF2-40B4-BE49-F238E27FC236}">
                <a16:creationId xmlns:a16="http://schemas.microsoft.com/office/drawing/2014/main" id="{9F93ADC4-EFD9-69A4-60B5-FA7BD77A7809}"/>
              </a:ext>
            </a:extLst>
          </p:cNvPr>
          <p:cNvPicPr>
            <a:picLocks noChangeAspect="1"/>
          </p:cNvPicPr>
          <p:nvPr/>
        </p:nvPicPr>
        <p:blipFill>
          <a:blip r:embed="rId2"/>
          <a:stretch>
            <a:fillRect/>
          </a:stretch>
        </p:blipFill>
        <p:spPr>
          <a:xfrm>
            <a:off x="12667976" y="7729356"/>
            <a:ext cx="1962424" cy="466790"/>
          </a:xfrm>
          <a:prstGeom prst="rect">
            <a:avLst/>
          </a:prstGeom>
        </p:spPr>
      </p:pic>
      <p:pic>
        <p:nvPicPr>
          <p:cNvPr id="3" name="Picture 4">
            <a:extLst>
              <a:ext uri="{FF2B5EF4-FFF2-40B4-BE49-F238E27FC236}">
                <a16:creationId xmlns:a16="http://schemas.microsoft.com/office/drawing/2014/main" id="{3ABDF6E9-5EC8-FEA8-04D2-CBF11CECB5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9718" y="1795346"/>
            <a:ext cx="8491073" cy="4638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098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4" name="Text 1"/>
          <p:cNvSpPr/>
          <p:nvPr/>
        </p:nvSpPr>
        <p:spPr>
          <a:xfrm>
            <a:off x="968693" y="7343537"/>
            <a:ext cx="12692896" cy="326469"/>
          </a:xfrm>
          <a:prstGeom prst="rect">
            <a:avLst/>
          </a:prstGeom>
          <a:noFill/>
          <a:ln/>
        </p:spPr>
        <p:txBody>
          <a:bodyPr wrap="none" lIns="0" tIns="0" rIns="0" bIns="0" rtlCol="0" anchor="t"/>
          <a:lstStyle/>
          <a:p>
            <a:pPr marL="0" indent="0">
              <a:lnSpc>
                <a:spcPts val="2550"/>
              </a:lnSpc>
              <a:buNone/>
            </a:pPr>
            <a:endParaRPr lang="en-US" sz="1600" dirty="0"/>
          </a:p>
        </p:txBody>
      </p:sp>
      <p:pic>
        <p:nvPicPr>
          <p:cNvPr id="2050" name="Picture 2">
            <a:extLst>
              <a:ext uri="{FF2B5EF4-FFF2-40B4-BE49-F238E27FC236}">
                <a16:creationId xmlns:a16="http://schemas.microsoft.com/office/drawing/2014/main" id="{7BF41BB6-543E-2A15-E617-8579EDAEF1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3757" y="788532"/>
            <a:ext cx="5642515" cy="6881474"/>
          </a:xfrm>
          <a:prstGeom prst="rect">
            <a:avLst/>
          </a:prstGeom>
          <a:noFill/>
          <a:extLst>
            <a:ext uri="{909E8E84-426E-40DD-AFC4-6F175D3DCCD1}">
              <a14:hiddenFill xmlns:a14="http://schemas.microsoft.com/office/drawing/2010/main">
                <a:solidFill>
                  <a:srgbClr val="FFFFFF"/>
                </a:solidFill>
              </a14:hiddenFill>
            </a:ext>
          </a:extLst>
        </p:spPr>
      </p:pic>
      <p:sp>
        <p:nvSpPr>
          <p:cNvPr id="5" name="Text 0">
            <a:extLst>
              <a:ext uri="{FF2B5EF4-FFF2-40B4-BE49-F238E27FC236}">
                <a16:creationId xmlns:a16="http://schemas.microsoft.com/office/drawing/2014/main" id="{DA733DD5-E495-870F-5003-5C9EC92D5FD8}"/>
              </a:ext>
            </a:extLst>
          </p:cNvPr>
          <p:cNvSpPr/>
          <p:nvPr/>
        </p:nvSpPr>
        <p:spPr>
          <a:xfrm>
            <a:off x="864036" y="670936"/>
            <a:ext cx="8569896" cy="566850"/>
          </a:xfrm>
          <a:prstGeom prst="rect">
            <a:avLst/>
          </a:prstGeom>
          <a:noFill/>
          <a:ln/>
        </p:spPr>
        <p:txBody>
          <a:bodyPr wrap="none" lIns="0" tIns="0" rIns="0" bIns="0" rtlCol="0" anchor="t"/>
          <a:lstStyle/>
          <a:p>
            <a:pPr marL="0" indent="0">
              <a:lnSpc>
                <a:spcPts val="4550"/>
              </a:lnSpc>
              <a:buNone/>
            </a:pPr>
            <a:r>
              <a:rPr lang="en-US" sz="3600" dirty="0">
                <a:solidFill>
                  <a:srgbClr val="FFFFFF"/>
                </a:solidFill>
                <a:latin typeface="Unbounded" pitchFamily="34" charset="0"/>
                <a:ea typeface="Unbounded" pitchFamily="34" charset="-122"/>
                <a:cs typeface="Unbounded" pitchFamily="34" charset="-120"/>
              </a:rPr>
              <a:t>Use Case – diagram :</a:t>
            </a:r>
            <a:endParaRPr lang="en-US" sz="3600" dirty="0"/>
          </a:p>
        </p:txBody>
      </p:sp>
      <p:pic>
        <p:nvPicPr>
          <p:cNvPr id="3" name="Picture 2">
            <a:extLst>
              <a:ext uri="{FF2B5EF4-FFF2-40B4-BE49-F238E27FC236}">
                <a16:creationId xmlns:a16="http://schemas.microsoft.com/office/drawing/2014/main" id="{8E4FA98E-A723-F812-843C-072A8216D7FC}"/>
              </a:ext>
            </a:extLst>
          </p:cNvPr>
          <p:cNvPicPr>
            <a:picLocks noChangeAspect="1"/>
          </p:cNvPicPr>
          <p:nvPr/>
        </p:nvPicPr>
        <p:blipFill>
          <a:blip r:embed="rId4"/>
          <a:stretch>
            <a:fillRect/>
          </a:stretch>
        </p:blipFill>
        <p:spPr>
          <a:xfrm>
            <a:off x="12556272" y="7714611"/>
            <a:ext cx="1962424" cy="4667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CF8324EB-6724-5C39-3F85-83489D163D83}"/>
              </a:ext>
            </a:extLst>
          </p:cNvPr>
          <p:cNvSpPr/>
          <p:nvPr/>
        </p:nvSpPr>
        <p:spPr>
          <a:xfrm>
            <a:off x="875400" y="387140"/>
            <a:ext cx="3975379" cy="363141"/>
          </a:xfrm>
          <a:prstGeom prst="rect">
            <a:avLst/>
          </a:prstGeom>
          <a:noFill/>
          <a:ln/>
        </p:spPr>
        <p:txBody>
          <a:bodyPr wrap="none" lIns="0" tIns="0" rIns="0" bIns="0" rtlCol="0" anchor="t"/>
          <a:lstStyle/>
          <a:p>
            <a:pPr marL="0" indent="0">
              <a:lnSpc>
                <a:spcPts val="2850"/>
              </a:lnSpc>
              <a:buNone/>
            </a:pPr>
            <a:r>
              <a:rPr lang="en-US" sz="2800" dirty="0">
                <a:solidFill>
                  <a:srgbClr val="FFFFFF"/>
                </a:solidFill>
                <a:latin typeface="Unbounded" pitchFamily="34" charset="0"/>
                <a:ea typeface="Unbounded" pitchFamily="34" charset="-122"/>
                <a:cs typeface="Unbounded" pitchFamily="34" charset="-120"/>
              </a:rPr>
              <a:t>Data Set Loading</a:t>
            </a:r>
            <a:endParaRPr lang="en-US" sz="2800" dirty="0"/>
          </a:p>
        </p:txBody>
      </p:sp>
      <p:pic>
        <p:nvPicPr>
          <p:cNvPr id="6" name="Picture 5">
            <a:extLst>
              <a:ext uri="{FF2B5EF4-FFF2-40B4-BE49-F238E27FC236}">
                <a16:creationId xmlns:a16="http://schemas.microsoft.com/office/drawing/2014/main" id="{150E42FF-2FE6-3F93-D3F9-909D4D727ED3}"/>
              </a:ext>
            </a:extLst>
          </p:cNvPr>
          <p:cNvPicPr>
            <a:picLocks noChangeAspect="1"/>
          </p:cNvPicPr>
          <p:nvPr/>
        </p:nvPicPr>
        <p:blipFill>
          <a:blip r:embed="rId2"/>
          <a:stretch>
            <a:fillRect/>
          </a:stretch>
        </p:blipFill>
        <p:spPr>
          <a:xfrm>
            <a:off x="875400" y="1070517"/>
            <a:ext cx="12879597" cy="6590372"/>
          </a:xfrm>
          <a:prstGeom prst="rect">
            <a:avLst/>
          </a:prstGeom>
        </p:spPr>
      </p:pic>
      <p:pic>
        <p:nvPicPr>
          <p:cNvPr id="3" name="Picture 2">
            <a:extLst>
              <a:ext uri="{FF2B5EF4-FFF2-40B4-BE49-F238E27FC236}">
                <a16:creationId xmlns:a16="http://schemas.microsoft.com/office/drawing/2014/main" id="{4DBAAF57-A236-6DB4-25D7-8A7D502AFFAC}"/>
              </a:ext>
            </a:extLst>
          </p:cNvPr>
          <p:cNvPicPr>
            <a:picLocks noChangeAspect="1"/>
          </p:cNvPicPr>
          <p:nvPr/>
        </p:nvPicPr>
        <p:blipFill>
          <a:blip r:embed="rId3"/>
          <a:stretch>
            <a:fillRect/>
          </a:stretch>
        </p:blipFill>
        <p:spPr>
          <a:xfrm>
            <a:off x="12578671" y="7660889"/>
            <a:ext cx="1962424" cy="466790"/>
          </a:xfrm>
          <a:prstGeom prst="rect">
            <a:avLst/>
          </a:prstGeom>
        </p:spPr>
      </p:pic>
    </p:spTree>
    <p:extLst>
      <p:ext uri="{BB962C8B-B14F-4D97-AF65-F5344CB8AC3E}">
        <p14:creationId xmlns:p14="http://schemas.microsoft.com/office/powerpoint/2010/main" val="3116953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D458BA-6706-610B-C5FF-0B8CD175C9B6}"/>
              </a:ext>
            </a:extLst>
          </p:cNvPr>
          <p:cNvPicPr>
            <a:picLocks noChangeAspect="1"/>
          </p:cNvPicPr>
          <p:nvPr/>
        </p:nvPicPr>
        <p:blipFill>
          <a:blip r:embed="rId2"/>
          <a:stretch>
            <a:fillRect/>
          </a:stretch>
        </p:blipFill>
        <p:spPr>
          <a:xfrm>
            <a:off x="875400" y="936702"/>
            <a:ext cx="11452797" cy="7121998"/>
          </a:xfrm>
          <a:prstGeom prst="rect">
            <a:avLst/>
          </a:prstGeom>
        </p:spPr>
      </p:pic>
      <p:sp>
        <p:nvSpPr>
          <p:cNvPr id="2" name="Text 0">
            <a:extLst>
              <a:ext uri="{FF2B5EF4-FFF2-40B4-BE49-F238E27FC236}">
                <a16:creationId xmlns:a16="http://schemas.microsoft.com/office/drawing/2014/main" id="{2B36AFA7-DF18-31E4-93E4-21BA4622977D}"/>
              </a:ext>
            </a:extLst>
          </p:cNvPr>
          <p:cNvSpPr/>
          <p:nvPr/>
        </p:nvSpPr>
        <p:spPr>
          <a:xfrm>
            <a:off x="875400" y="387140"/>
            <a:ext cx="3975379" cy="363141"/>
          </a:xfrm>
          <a:prstGeom prst="rect">
            <a:avLst/>
          </a:prstGeom>
          <a:noFill/>
          <a:ln/>
        </p:spPr>
        <p:txBody>
          <a:bodyPr wrap="none" lIns="0" tIns="0" rIns="0" bIns="0" rtlCol="0" anchor="t"/>
          <a:lstStyle/>
          <a:p>
            <a:pPr marL="0" indent="0">
              <a:lnSpc>
                <a:spcPts val="2850"/>
              </a:lnSpc>
              <a:buNone/>
            </a:pPr>
            <a:r>
              <a:rPr lang="en-US" sz="2800" dirty="0">
                <a:solidFill>
                  <a:srgbClr val="FFFFFF"/>
                </a:solidFill>
                <a:latin typeface="Unbounded" pitchFamily="34" charset="0"/>
                <a:ea typeface="Unbounded" pitchFamily="34" charset="-122"/>
                <a:cs typeface="Unbounded" pitchFamily="34" charset="-120"/>
              </a:rPr>
              <a:t>Pre-Processing</a:t>
            </a:r>
            <a:endParaRPr lang="en-US" sz="2800" dirty="0"/>
          </a:p>
        </p:txBody>
      </p:sp>
      <p:pic>
        <p:nvPicPr>
          <p:cNvPr id="5" name="Picture 4">
            <a:extLst>
              <a:ext uri="{FF2B5EF4-FFF2-40B4-BE49-F238E27FC236}">
                <a16:creationId xmlns:a16="http://schemas.microsoft.com/office/drawing/2014/main" id="{5E3F2B46-4A6C-2770-8E0E-832B6EB510C9}"/>
              </a:ext>
            </a:extLst>
          </p:cNvPr>
          <p:cNvPicPr>
            <a:picLocks noChangeAspect="1"/>
          </p:cNvPicPr>
          <p:nvPr/>
        </p:nvPicPr>
        <p:blipFill>
          <a:blip r:embed="rId3"/>
          <a:stretch>
            <a:fillRect/>
          </a:stretch>
        </p:blipFill>
        <p:spPr>
          <a:xfrm>
            <a:off x="12667976" y="7695903"/>
            <a:ext cx="1962424" cy="466790"/>
          </a:xfrm>
          <a:prstGeom prst="rect">
            <a:avLst/>
          </a:prstGeom>
        </p:spPr>
      </p:pic>
    </p:spTree>
    <p:extLst>
      <p:ext uri="{BB962C8B-B14F-4D97-AF65-F5344CB8AC3E}">
        <p14:creationId xmlns:p14="http://schemas.microsoft.com/office/powerpoint/2010/main" val="1226563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E1F1B6-4E15-1891-C63A-8D72D8DEE397}"/>
              </a:ext>
            </a:extLst>
          </p:cNvPr>
          <p:cNvPicPr>
            <a:picLocks noChangeAspect="1"/>
          </p:cNvPicPr>
          <p:nvPr/>
        </p:nvPicPr>
        <p:blipFill>
          <a:blip r:embed="rId2"/>
          <a:stretch>
            <a:fillRect/>
          </a:stretch>
        </p:blipFill>
        <p:spPr>
          <a:xfrm>
            <a:off x="2471737" y="1319212"/>
            <a:ext cx="9686925" cy="5591175"/>
          </a:xfrm>
          <a:prstGeom prst="rect">
            <a:avLst/>
          </a:prstGeom>
        </p:spPr>
      </p:pic>
      <p:sp>
        <p:nvSpPr>
          <p:cNvPr id="2" name="Text 0">
            <a:extLst>
              <a:ext uri="{FF2B5EF4-FFF2-40B4-BE49-F238E27FC236}">
                <a16:creationId xmlns:a16="http://schemas.microsoft.com/office/drawing/2014/main" id="{D5078F14-7993-98A0-206A-2FDB6BF5682E}"/>
              </a:ext>
            </a:extLst>
          </p:cNvPr>
          <p:cNvSpPr/>
          <p:nvPr/>
        </p:nvSpPr>
        <p:spPr>
          <a:xfrm>
            <a:off x="875400" y="387140"/>
            <a:ext cx="6439800" cy="363141"/>
          </a:xfrm>
          <a:prstGeom prst="rect">
            <a:avLst/>
          </a:prstGeom>
          <a:noFill/>
          <a:ln/>
        </p:spPr>
        <p:txBody>
          <a:bodyPr wrap="none" lIns="0" tIns="0" rIns="0" bIns="0" rtlCol="0" anchor="t"/>
          <a:lstStyle/>
          <a:p>
            <a:pPr marL="0" indent="0">
              <a:lnSpc>
                <a:spcPts val="2850"/>
              </a:lnSpc>
              <a:buNone/>
            </a:pPr>
            <a:r>
              <a:rPr lang="en-US" sz="2800" dirty="0">
                <a:solidFill>
                  <a:srgbClr val="FFFFFF"/>
                </a:solidFill>
                <a:latin typeface="Unbounded" pitchFamily="34" charset="0"/>
                <a:ea typeface="Unbounded" pitchFamily="34" charset="-122"/>
                <a:cs typeface="Unbounded" pitchFamily="34" charset="-120"/>
              </a:rPr>
              <a:t>Pre-Processing(data cleaning)</a:t>
            </a:r>
            <a:endParaRPr lang="en-US" sz="2800" dirty="0"/>
          </a:p>
        </p:txBody>
      </p:sp>
      <p:pic>
        <p:nvPicPr>
          <p:cNvPr id="5" name="Picture 4">
            <a:extLst>
              <a:ext uri="{FF2B5EF4-FFF2-40B4-BE49-F238E27FC236}">
                <a16:creationId xmlns:a16="http://schemas.microsoft.com/office/drawing/2014/main" id="{18E1BBE9-DCFD-D82D-0CBF-918342D40959}"/>
              </a:ext>
            </a:extLst>
          </p:cNvPr>
          <p:cNvPicPr>
            <a:picLocks noChangeAspect="1"/>
          </p:cNvPicPr>
          <p:nvPr/>
        </p:nvPicPr>
        <p:blipFill>
          <a:blip r:embed="rId3"/>
          <a:stretch>
            <a:fillRect/>
          </a:stretch>
        </p:blipFill>
        <p:spPr>
          <a:xfrm>
            <a:off x="12545217" y="7762810"/>
            <a:ext cx="1962424" cy="466790"/>
          </a:xfrm>
          <a:prstGeom prst="rect">
            <a:avLst/>
          </a:prstGeom>
        </p:spPr>
      </p:pic>
    </p:spTree>
    <p:extLst>
      <p:ext uri="{BB962C8B-B14F-4D97-AF65-F5344CB8AC3E}">
        <p14:creationId xmlns:p14="http://schemas.microsoft.com/office/powerpoint/2010/main" val="21696627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D1949B-8D31-9ACB-04C6-424CB9791731}"/>
              </a:ext>
            </a:extLst>
          </p:cNvPr>
          <p:cNvPicPr>
            <a:picLocks noChangeAspect="1"/>
          </p:cNvPicPr>
          <p:nvPr/>
        </p:nvPicPr>
        <p:blipFill>
          <a:blip r:embed="rId2"/>
          <a:stretch>
            <a:fillRect/>
          </a:stretch>
        </p:blipFill>
        <p:spPr>
          <a:xfrm>
            <a:off x="1219200" y="1547812"/>
            <a:ext cx="12192000" cy="5133975"/>
          </a:xfrm>
          <a:prstGeom prst="rect">
            <a:avLst/>
          </a:prstGeom>
        </p:spPr>
      </p:pic>
      <p:pic>
        <p:nvPicPr>
          <p:cNvPr id="4" name="Picture 3">
            <a:extLst>
              <a:ext uri="{FF2B5EF4-FFF2-40B4-BE49-F238E27FC236}">
                <a16:creationId xmlns:a16="http://schemas.microsoft.com/office/drawing/2014/main" id="{3EA6F5EF-F1A3-745B-76BF-EDB788156824}"/>
              </a:ext>
            </a:extLst>
          </p:cNvPr>
          <p:cNvPicPr>
            <a:picLocks noChangeAspect="1"/>
          </p:cNvPicPr>
          <p:nvPr/>
        </p:nvPicPr>
        <p:blipFill>
          <a:blip r:embed="rId3"/>
          <a:stretch>
            <a:fillRect/>
          </a:stretch>
        </p:blipFill>
        <p:spPr>
          <a:xfrm>
            <a:off x="12667976" y="7718205"/>
            <a:ext cx="1962424" cy="466790"/>
          </a:xfrm>
          <a:prstGeom prst="rect">
            <a:avLst/>
          </a:prstGeom>
        </p:spPr>
      </p:pic>
    </p:spTree>
    <p:extLst>
      <p:ext uri="{BB962C8B-B14F-4D97-AF65-F5344CB8AC3E}">
        <p14:creationId xmlns:p14="http://schemas.microsoft.com/office/powerpoint/2010/main" val="2429868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A6E28E-B68C-F77D-2F9A-87DA7591E9D9}"/>
              </a:ext>
            </a:extLst>
          </p:cNvPr>
          <p:cNvPicPr>
            <a:picLocks noChangeAspect="1"/>
          </p:cNvPicPr>
          <p:nvPr/>
        </p:nvPicPr>
        <p:blipFill>
          <a:blip r:embed="rId2"/>
          <a:stretch>
            <a:fillRect/>
          </a:stretch>
        </p:blipFill>
        <p:spPr>
          <a:xfrm>
            <a:off x="875400" y="981075"/>
            <a:ext cx="12192000" cy="6267450"/>
          </a:xfrm>
          <a:prstGeom prst="rect">
            <a:avLst/>
          </a:prstGeom>
        </p:spPr>
      </p:pic>
      <p:sp>
        <p:nvSpPr>
          <p:cNvPr id="2" name="Text 0">
            <a:extLst>
              <a:ext uri="{FF2B5EF4-FFF2-40B4-BE49-F238E27FC236}">
                <a16:creationId xmlns:a16="http://schemas.microsoft.com/office/drawing/2014/main" id="{F7E2324F-F214-2B98-3F67-6672684AA070}"/>
              </a:ext>
            </a:extLst>
          </p:cNvPr>
          <p:cNvSpPr/>
          <p:nvPr/>
        </p:nvSpPr>
        <p:spPr>
          <a:xfrm>
            <a:off x="875400" y="387140"/>
            <a:ext cx="9004580" cy="363141"/>
          </a:xfrm>
          <a:prstGeom prst="rect">
            <a:avLst/>
          </a:prstGeom>
          <a:noFill/>
          <a:ln/>
        </p:spPr>
        <p:txBody>
          <a:bodyPr wrap="none" lIns="0" tIns="0" rIns="0" bIns="0" rtlCol="0" anchor="t"/>
          <a:lstStyle/>
          <a:p>
            <a:pPr marL="0" indent="0">
              <a:lnSpc>
                <a:spcPts val="2850"/>
              </a:lnSpc>
              <a:buNone/>
            </a:pPr>
            <a:r>
              <a:rPr lang="en-US" sz="2800" dirty="0">
                <a:solidFill>
                  <a:srgbClr val="FFFFFF"/>
                </a:solidFill>
                <a:latin typeface="Unbounded" pitchFamily="34" charset="0"/>
                <a:ea typeface="Unbounded" pitchFamily="34" charset="-122"/>
                <a:cs typeface="Unbounded" pitchFamily="34" charset="-120"/>
              </a:rPr>
              <a:t>Data Preprocessing(Feature Engineering)</a:t>
            </a:r>
            <a:endParaRPr lang="en-US" sz="2800" dirty="0"/>
          </a:p>
        </p:txBody>
      </p:sp>
      <p:pic>
        <p:nvPicPr>
          <p:cNvPr id="5" name="Picture 4">
            <a:extLst>
              <a:ext uri="{FF2B5EF4-FFF2-40B4-BE49-F238E27FC236}">
                <a16:creationId xmlns:a16="http://schemas.microsoft.com/office/drawing/2014/main" id="{ACC0B4A1-A405-AB60-0BB9-C81E64E1B4A0}"/>
              </a:ext>
            </a:extLst>
          </p:cNvPr>
          <p:cNvPicPr>
            <a:picLocks noChangeAspect="1"/>
          </p:cNvPicPr>
          <p:nvPr/>
        </p:nvPicPr>
        <p:blipFill>
          <a:blip r:embed="rId3"/>
          <a:stretch>
            <a:fillRect/>
          </a:stretch>
        </p:blipFill>
        <p:spPr>
          <a:xfrm>
            <a:off x="12667976" y="7751659"/>
            <a:ext cx="1962424" cy="466790"/>
          </a:xfrm>
          <a:prstGeom prst="rect">
            <a:avLst/>
          </a:prstGeom>
        </p:spPr>
      </p:pic>
    </p:spTree>
    <p:extLst>
      <p:ext uri="{BB962C8B-B14F-4D97-AF65-F5344CB8AC3E}">
        <p14:creationId xmlns:p14="http://schemas.microsoft.com/office/powerpoint/2010/main" val="3079829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FF9CE50B-26FD-3B52-BB64-5647C6D3AD07}"/>
              </a:ext>
            </a:extLst>
          </p:cNvPr>
          <p:cNvSpPr/>
          <p:nvPr/>
        </p:nvSpPr>
        <p:spPr>
          <a:xfrm>
            <a:off x="1399296" y="509106"/>
            <a:ext cx="4647248" cy="580787"/>
          </a:xfrm>
          <a:prstGeom prst="rect">
            <a:avLst/>
          </a:prstGeom>
          <a:noFill/>
          <a:ln/>
        </p:spPr>
        <p:txBody>
          <a:bodyPr wrap="none" lIns="0" tIns="0" rIns="0" bIns="0" rtlCol="0" anchor="t"/>
          <a:lstStyle/>
          <a:p>
            <a:pPr marL="0" indent="0">
              <a:lnSpc>
                <a:spcPts val="4550"/>
              </a:lnSpc>
              <a:buNone/>
            </a:pPr>
            <a:r>
              <a:rPr lang="en-US" sz="3600" dirty="0">
                <a:solidFill>
                  <a:srgbClr val="FFFFFF"/>
                </a:solidFill>
                <a:latin typeface="Unbounded" pitchFamily="34" charset="0"/>
                <a:ea typeface="Unbounded" pitchFamily="34" charset="-122"/>
                <a:cs typeface="Unbounded" pitchFamily="34" charset="-120"/>
              </a:rPr>
              <a:t>CONTENT</a:t>
            </a:r>
            <a:endParaRPr lang="en-US" sz="3200" dirty="0"/>
          </a:p>
        </p:txBody>
      </p:sp>
      <p:sp>
        <p:nvSpPr>
          <p:cNvPr id="4" name="Text 2">
            <a:extLst>
              <a:ext uri="{FF2B5EF4-FFF2-40B4-BE49-F238E27FC236}">
                <a16:creationId xmlns:a16="http://schemas.microsoft.com/office/drawing/2014/main" id="{FDED89DE-49C4-EB6B-F1A4-779C60A60004}"/>
              </a:ext>
            </a:extLst>
          </p:cNvPr>
          <p:cNvSpPr/>
          <p:nvPr/>
        </p:nvSpPr>
        <p:spPr>
          <a:xfrm>
            <a:off x="761536" y="1653944"/>
            <a:ext cx="8445419" cy="6096155"/>
          </a:xfrm>
          <a:prstGeom prst="rect">
            <a:avLst/>
          </a:prstGeom>
          <a:noFill/>
          <a:ln/>
        </p:spPr>
        <p:txBody>
          <a:bodyPr wrap="square" lIns="0" tIns="0" rIns="0" bIns="0" rtlCol="0" anchor="t"/>
          <a:lstStyle/>
          <a:p>
            <a:pPr marL="685800" lvl="1" indent="-342900" algn="l">
              <a:lnSpc>
                <a:spcPts val="2550"/>
              </a:lnSpc>
              <a:buSzPct val="100000"/>
              <a:buChar char="•"/>
            </a:pPr>
            <a:r>
              <a:rPr lang="en-US" sz="2800" dirty="0">
                <a:solidFill>
                  <a:srgbClr val="CAD6DE"/>
                </a:solidFill>
                <a:latin typeface="Cabin" pitchFamily="34" charset="0"/>
                <a:ea typeface="Cabin" pitchFamily="34" charset="-122"/>
                <a:cs typeface="Cabin" pitchFamily="34" charset="-120"/>
              </a:rPr>
              <a:t>Introduction</a:t>
            </a:r>
          </a:p>
          <a:p>
            <a:pPr marL="342900" lvl="1" algn="l">
              <a:lnSpc>
                <a:spcPts val="2550"/>
              </a:lnSpc>
              <a:buSzPct val="100000"/>
            </a:pPr>
            <a:endParaRPr lang="en-US" sz="2800" dirty="0">
              <a:solidFill>
                <a:srgbClr val="CAD6DE"/>
              </a:solidFill>
              <a:latin typeface="Cabin" pitchFamily="34" charset="0"/>
              <a:ea typeface="Cabin" pitchFamily="34" charset="-122"/>
              <a:cs typeface="Cabin" pitchFamily="34" charset="-120"/>
            </a:endParaRPr>
          </a:p>
          <a:p>
            <a:pPr marL="685800" lvl="1" indent="-342900" algn="l">
              <a:lnSpc>
                <a:spcPts val="2550"/>
              </a:lnSpc>
              <a:buSzPct val="100000"/>
              <a:buChar char="•"/>
            </a:pPr>
            <a:r>
              <a:rPr lang="en-US" sz="2800" dirty="0">
                <a:solidFill>
                  <a:srgbClr val="CAD6DE"/>
                </a:solidFill>
                <a:latin typeface="Cabin" pitchFamily="34" charset="0"/>
                <a:ea typeface="Cabin" pitchFamily="34" charset="-122"/>
                <a:cs typeface="Cabin" pitchFamily="34" charset="-120"/>
              </a:rPr>
              <a:t>Existing System &amp; Proposed Model(Abstract)</a:t>
            </a:r>
          </a:p>
          <a:p>
            <a:pPr marL="685800" lvl="1" indent="-342900" algn="l">
              <a:lnSpc>
                <a:spcPts val="2550"/>
              </a:lnSpc>
              <a:buSzPct val="100000"/>
              <a:buChar char="•"/>
            </a:pPr>
            <a:endParaRPr lang="en-US" sz="2800" dirty="0">
              <a:solidFill>
                <a:srgbClr val="CAD6DE"/>
              </a:solidFill>
              <a:latin typeface="Cabin" pitchFamily="34" charset="0"/>
              <a:ea typeface="Cabin" pitchFamily="34" charset="-122"/>
              <a:cs typeface="Cabin" pitchFamily="34" charset="-120"/>
            </a:endParaRPr>
          </a:p>
          <a:p>
            <a:pPr marL="685800" lvl="1" indent="-342900" algn="l">
              <a:lnSpc>
                <a:spcPts val="2550"/>
              </a:lnSpc>
              <a:buSzPct val="100000"/>
              <a:buChar char="•"/>
            </a:pPr>
            <a:r>
              <a:rPr lang="en-US" sz="2800" dirty="0">
                <a:solidFill>
                  <a:srgbClr val="CAD6DE"/>
                </a:solidFill>
                <a:latin typeface="Cabin" pitchFamily="34" charset="0"/>
                <a:ea typeface="Cabin" pitchFamily="34" charset="-122"/>
                <a:cs typeface="Cabin" pitchFamily="34" charset="-120"/>
              </a:rPr>
              <a:t>Software Requirements</a:t>
            </a:r>
          </a:p>
          <a:p>
            <a:pPr marL="685800" lvl="1" indent="-342900" algn="l">
              <a:lnSpc>
                <a:spcPts val="2550"/>
              </a:lnSpc>
              <a:buSzPct val="100000"/>
              <a:buChar char="•"/>
            </a:pPr>
            <a:endParaRPr lang="en-US" sz="2800" dirty="0">
              <a:solidFill>
                <a:srgbClr val="CAD6DE"/>
              </a:solidFill>
              <a:latin typeface="Cabin" pitchFamily="34" charset="0"/>
              <a:ea typeface="Cabin" pitchFamily="34" charset="-122"/>
              <a:cs typeface="Cabin" pitchFamily="34" charset="-120"/>
            </a:endParaRPr>
          </a:p>
          <a:p>
            <a:pPr marL="685800" lvl="1" indent="-342900" algn="l">
              <a:lnSpc>
                <a:spcPts val="2550"/>
              </a:lnSpc>
              <a:buSzPct val="100000"/>
              <a:buChar char="•"/>
            </a:pPr>
            <a:r>
              <a:rPr lang="en-US" sz="2800" dirty="0">
                <a:solidFill>
                  <a:srgbClr val="CAD6DE"/>
                </a:solidFill>
                <a:latin typeface="Cabin" pitchFamily="34" charset="0"/>
                <a:ea typeface="Cabin" pitchFamily="34" charset="-122"/>
                <a:cs typeface="Cabin" pitchFamily="34" charset="-120"/>
              </a:rPr>
              <a:t>Hardware Requirements</a:t>
            </a:r>
          </a:p>
          <a:p>
            <a:pPr marL="685800" lvl="1" indent="-342900" algn="l">
              <a:lnSpc>
                <a:spcPts val="2550"/>
              </a:lnSpc>
              <a:buSzPct val="100000"/>
              <a:buChar char="•"/>
            </a:pPr>
            <a:endParaRPr lang="en-US" sz="2800" dirty="0">
              <a:solidFill>
                <a:srgbClr val="CAD6DE"/>
              </a:solidFill>
              <a:latin typeface="Cabin" pitchFamily="34" charset="0"/>
              <a:ea typeface="Cabin" pitchFamily="34" charset="-122"/>
              <a:cs typeface="Cabin" pitchFamily="34" charset="-120"/>
            </a:endParaRPr>
          </a:p>
          <a:p>
            <a:pPr marL="685800" lvl="1" indent="-342900" algn="l">
              <a:lnSpc>
                <a:spcPts val="2550"/>
              </a:lnSpc>
              <a:buSzPct val="100000"/>
              <a:buChar char="•"/>
            </a:pPr>
            <a:r>
              <a:rPr lang="en-US" sz="2800" dirty="0">
                <a:solidFill>
                  <a:srgbClr val="CAD6DE"/>
                </a:solidFill>
                <a:latin typeface="Cabin" pitchFamily="34" charset="0"/>
                <a:ea typeface="Cabin" pitchFamily="34" charset="-122"/>
                <a:cs typeface="Cabin" pitchFamily="34" charset="-120"/>
              </a:rPr>
              <a:t>Functional and Non-Functional Requirements</a:t>
            </a:r>
          </a:p>
          <a:p>
            <a:pPr marL="685800" lvl="1" indent="-342900" algn="l">
              <a:lnSpc>
                <a:spcPts val="2550"/>
              </a:lnSpc>
              <a:buSzPct val="100000"/>
              <a:buChar char="•"/>
            </a:pPr>
            <a:endParaRPr lang="en-US" sz="2800" dirty="0">
              <a:solidFill>
                <a:srgbClr val="CAD6DE"/>
              </a:solidFill>
              <a:latin typeface="Cabin" pitchFamily="34" charset="0"/>
              <a:ea typeface="Cabin" pitchFamily="34" charset="-122"/>
              <a:cs typeface="Cabin" pitchFamily="34" charset="-120"/>
            </a:endParaRPr>
          </a:p>
          <a:p>
            <a:pPr marL="685800" lvl="1" indent="-342900" algn="l">
              <a:lnSpc>
                <a:spcPts val="2550"/>
              </a:lnSpc>
              <a:buSzPct val="100000"/>
              <a:buChar char="•"/>
            </a:pPr>
            <a:r>
              <a:rPr lang="en-US" sz="2800" dirty="0">
                <a:solidFill>
                  <a:srgbClr val="CAD6DE"/>
                </a:solidFill>
                <a:latin typeface="Cabin" pitchFamily="34" charset="0"/>
                <a:ea typeface="Cabin" pitchFamily="34" charset="-122"/>
                <a:cs typeface="Cabin" pitchFamily="34" charset="-120"/>
              </a:rPr>
              <a:t>System Analysis</a:t>
            </a:r>
          </a:p>
          <a:p>
            <a:pPr marL="685800" lvl="1" indent="-342900" algn="l">
              <a:lnSpc>
                <a:spcPts val="2550"/>
              </a:lnSpc>
              <a:buSzPct val="100000"/>
              <a:buChar char="•"/>
            </a:pPr>
            <a:endParaRPr lang="en-US" sz="2800" dirty="0">
              <a:solidFill>
                <a:srgbClr val="CAD6DE"/>
              </a:solidFill>
              <a:latin typeface="Cabin" pitchFamily="34" charset="0"/>
              <a:ea typeface="Cabin" pitchFamily="34" charset="-122"/>
              <a:cs typeface="Cabin" pitchFamily="34" charset="-120"/>
            </a:endParaRPr>
          </a:p>
          <a:p>
            <a:pPr marL="685800" lvl="1" indent="-342900" algn="l">
              <a:lnSpc>
                <a:spcPts val="2550"/>
              </a:lnSpc>
              <a:buSzPct val="100000"/>
              <a:buChar char="•"/>
            </a:pPr>
            <a:r>
              <a:rPr lang="en-US" sz="2800" dirty="0">
                <a:solidFill>
                  <a:srgbClr val="CAD6DE"/>
                </a:solidFill>
                <a:latin typeface="Cabin" pitchFamily="34" charset="0"/>
                <a:ea typeface="Cabin" pitchFamily="34" charset="-122"/>
                <a:cs typeface="Cabin" pitchFamily="34" charset="-120"/>
              </a:rPr>
              <a:t>Sequence Design</a:t>
            </a:r>
          </a:p>
          <a:p>
            <a:pPr marL="685800" lvl="1" indent="-342900" algn="l">
              <a:lnSpc>
                <a:spcPts val="2550"/>
              </a:lnSpc>
              <a:buSzPct val="100000"/>
              <a:buChar char="•"/>
            </a:pPr>
            <a:endParaRPr lang="en-US" sz="2800" dirty="0">
              <a:solidFill>
                <a:srgbClr val="CAD6DE"/>
              </a:solidFill>
              <a:latin typeface="Cabin" pitchFamily="34" charset="0"/>
              <a:ea typeface="Cabin" pitchFamily="34" charset="-122"/>
              <a:cs typeface="Cabin" pitchFamily="34" charset="-120"/>
            </a:endParaRPr>
          </a:p>
          <a:p>
            <a:pPr marL="685800" lvl="1" indent="-342900" algn="l">
              <a:lnSpc>
                <a:spcPts val="2550"/>
              </a:lnSpc>
              <a:buSzPct val="100000"/>
              <a:buChar char="•"/>
            </a:pPr>
            <a:r>
              <a:rPr lang="en-US" sz="2800" dirty="0">
                <a:solidFill>
                  <a:srgbClr val="CAD6DE"/>
                </a:solidFill>
                <a:latin typeface="Cabin" pitchFamily="34" charset="0"/>
                <a:ea typeface="Cabin" pitchFamily="34" charset="-122"/>
                <a:cs typeface="Cabin" pitchFamily="34" charset="-120"/>
              </a:rPr>
              <a:t>Conclusion</a:t>
            </a:r>
          </a:p>
          <a:p>
            <a:pPr marL="685800" lvl="1" indent="-342900" algn="l">
              <a:lnSpc>
                <a:spcPts val="2550"/>
              </a:lnSpc>
              <a:buSzPct val="100000"/>
              <a:buChar char="•"/>
            </a:pPr>
            <a:endParaRPr lang="en-US" sz="2800" dirty="0">
              <a:solidFill>
                <a:srgbClr val="CAD6DE"/>
              </a:solidFill>
              <a:latin typeface="Cabin" pitchFamily="34" charset="0"/>
              <a:ea typeface="Cabin" pitchFamily="34" charset="-122"/>
              <a:cs typeface="Cabin" pitchFamily="34" charset="-120"/>
            </a:endParaRPr>
          </a:p>
          <a:p>
            <a:pPr marL="685800" lvl="1" indent="-342900" algn="l">
              <a:lnSpc>
                <a:spcPts val="2550"/>
              </a:lnSpc>
              <a:buSzPct val="100000"/>
              <a:buChar char="•"/>
            </a:pPr>
            <a:r>
              <a:rPr lang="en-US" sz="2800" dirty="0">
                <a:solidFill>
                  <a:srgbClr val="CAD6DE"/>
                </a:solidFill>
                <a:latin typeface="Cabin" pitchFamily="34" charset="0"/>
                <a:ea typeface="Cabin" pitchFamily="34" charset="-122"/>
                <a:cs typeface="Cabin" pitchFamily="34" charset="-120"/>
              </a:rPr>
              <a:t>References</a:t>
            </a:r>
          </a:p>
          <a:p>
            <a:pPr marL="685800" lvl="1" indent="-342900" algn="l">
              <a:lnSpc>
                <a:spcPts val="2550"/>
              </a:lnSpc>
              <a:buSzPct val="100000"/>
              <a:buChar char="•"/>
            </a:pPr>
            <a:endParaRPr lang="en-US" sz="2800" dirty="0">
              <a:solidFill>
                <a:srgbClr val="CAD6DE"/>
              </a:solidFill>
              <a:latin typeface="Cabin" pitchFamily="34" charset="0"/>
              <a:ea typeface="Cabin" pitchFamily="34" charset="-122"/>
              <a:cs typeface="Cabin" pitchFamily="34" charset="-120"/>
            </a:endParaRPr>
          </a:p>
          <a:p>
            <a:pPr marL="685800" lvl="1" indent="-342900" algn="l">
              <a:lnSpc>
                <a:spcPts val="2550"/>
              </a:lnSpc>
              <a:buSzPct val="100000"/>
              <a:buChar char="•"/>
            </a:pPr>
            <a:endParaRPr lang="en-US" sz="2800" dirty="0">
              <a:solidFill>
                <a:srgbClr val="CAD6DE"/>
              </a:solidFill>
              <a:latin typeface="Cabin" pitchFamily="34" charset="0"/>
              <a:ea typeface="Cabin" pitchFamily="34" charset="-122"/>
              <a:cs typeface="Cabin" pitchFamily="34" charset="-120"/>
            </a:endParaRPr>
          </a:p>
          <a:p>
            <a:pPr marL="685800" lvl="1" indent="-342900" algn="l">
              <a:lnSpc>
                <a:spcPts val="2550"/>
              </a:lnSpc>
              <a:buSzPct val="100000"/>
              <a:buChar char="•"/>
            </a:pPr>
            <a:endParaRPr lang="en-US" sz="2800" dirty="0">
              <a:solidFill>
                <a:srgbClr val="CAD6DE"/>
              </a:solidFill>
              <a:latin typeface="Cabin" pitchFamily="34" charset="0"/>
              <a:ea typeface="Cabin" pitchFamily="34" charset="-122"/>
              <a:cs typeface="Cabin" pitchFamily="34" charset="-120"/>
            </a:endParaRPr>
          </a:p>
          <a:p>
            <a:pPr marL="685800" lvl="1" indent="-342900" algn="l">
              <a:lnSpc>
                <a:spcPts val="2550"/>
              </a:lnSpc>
              <a:buSzPct val="100000"/>
              <a:buChar char="•"/>
            </a:pPr>
            <a:endParaRPr lang="en-US" sz="2800" dirty="0">
              <a:solidFill>
                <a:srgbClr val="CAD6DE"/>
              </a:solidFill>
              <a:latin typeface="Cabin" pitchFamily="34" charset="0"/>
              <a:ea typeface="Cabin" pitchFamily="34" charset="-122"/>
              <a:cs typeface="Cabin" pitchFamily="34" charset="-120"/>
            </a:endParaRPr>
          </a:p>
          <a:p>
            <a:pPr marL="685800" lvl="1" indent="-342900" algn="l">
              <a:lnSpc>
                <a:spcPts val="2550"/>
              </a:lnSpc>
              <a:buSzPct val="100000"/>
              <a:buChar char="•"/>
            </a:pPr>
            <a:endParaRPr lang="en-US" sz="2800" dirty="0">
              <a:solidFill>
                <a:srgbClr val="CAD6DE"/>
              </a:solidFill>
              <a:latin typeface="Cabin" pitchFamily="34" charset="0"/>
              <a:ea typeface="Cabin" pitchFamily="34" charset="-122"/>
              <a:cs typeface="Cabin" pitchFamily="34" charset="-120"/>
            </a:endParaRPr>
          </a:p>
          <a:p>
            <a:pPr marL="685800" lvl="1" indent="-342900" algn="l">
              <a:lnSpc>
                <a:spcPts val="2550"/>
              </a:lnSpc>
              <a:buSzPct val="100000"/>
              <a:buChar char="•"/>
            </a:pPr>
            <a:endParaRPr lang="en-US" sz="2800" dirty="0">
              <a:solidFill>
                <a:srgbClr val="CAD6DE"/>
              </a:solidFill>
              <a:latin typeface="Cabin" pitchFamily="34" charset="0"/>
              <a:ea typeface="Cabin" pitchFamily="34" charset="-122"/>
              <a:cs typeface="Cabin" pitchFamily="34" charset="-120"/>
            </a:endParaRPr>
          </a:p>
          <a:p>
            <a:pPr marL="685800" lvl="1" indent="-342900" algn="l">
              <a:lnSpc>
                <a:spcPts val="2550"/>
              </a:lnSpc>
              <a:buSzPct val="100000"/>
              <a:buChar char="•"/>
            </a:pPr>
            <a:endParaRPr lang="en-US" sz="2800" dirty="0">
              <a:solidFill>
                <a:srgbClr val="CAD6DE"/>
              </a:solidFill>
              <a:latin typeface="Cabin" pitchFamily="34" charset="0"/>
              <a:ea typeface="Cabin" pitchFamily="34" charset="-122"/>
              <a:cs typeface="Cabin" pitchFamily="34" charset="-120"/>
            </a:endParaRPr>
          </a:p>
          <a:p>
            <a:pPr marL="685800" lvl="1" indent="-342900" algn="l">
              <a:lnSpc>
                <a:spcPts val="2550"/>
              </a:lnSpc>
              <a:buSzPct val="100000"/>
              <a:buChar char="•"/>
            </a:pPr>
            <a:endParaRPr lang="en-US" sz="2800" dirty="0">
              <a:solidFill>
                <a:srgbClr val="CAD6DE"/>
              </a:solidFill>
              <a:latin typeface="Cabin" pitchFamily="34" charset="0"/>
              <a:ea typeface="Cabin" pitchFamily="34" charset="-122"/>
              <a:cs typeface="Cabin" pitchFamily="34" charset="-120"/>
            </a:endParaRPr>
          </a:p>
          <a:p>
            <a:pPr marL="342900" lvl="1" algn="l">
              <a:lnSpc>
                <a:spcPts val="2550"/>
              </a:lnSpc>
              <a:buSzPct val="100000"/>
            </a:pPr>
            <a:endParaRPr lang="en-US" sz="2800" dirty="0">
              <a:solidFill>
                <a:srgbClr val="CAD6DE"/>
              </a:solidFill>
              <a:latin typeface="Cabin" pitchFamily="34" charset="0"/>
              <a:ea typeface="Cabin" pitchFamily="34" charset="-122"/>
              <a:cs typeface="Cabin" pitchFamily="34" charset="-120"/>
            </a:endParaRPr>
          </a:p>
        </p:txBody>
      </p:sp>
      <p:sp>
        <p:nvSpPr>
          <p:cNvPr id="5" name="Text 2">
            <a:extLst>
              <a:ext uri="{FF2B5EF4-FFF2-40B4-BE49-F238E27FC236}">
                <a16:creationId xmlns:a16="http://schemas.microsoft.com/office/drawing/2014/main" id="{9E53D6C7-456C-CC03-FDE6-0ECADB4F69C1}"/>
              </a:ext>
            </a:extLst>
          </p:cNvPr>
          <p:cNvSpPr/>
          <p:nvPr/>
        </p:nvSpPr>
        <p:spPr>
          <a:xfrm>
            <a:off x="1070171" y="3698819"/>
            <a:ext cx="7724537" cy="648653"/>
          </a:xfrm>
          <a:prstGeom prst="rect">
            <a:avLst/>
          </a:prstGeom>
          <a:noFill/>
          <a:ln/>
        </p:spPr>
        <p:txBody>
          <a:bodyPr wrap="square" lIns="0" tIns="0" rIns="0" bIns="0" rtlCol="0" anchor="t"/>
          <a:lstStyle/>
          <a:p>
            <a:pPr marL="685800" lvl="1" indent="-342900" algn="l">
              <a:lnSpc>
                <a:spcPts val="2550"/>
              </a:lnSpc>
              <a:buSzPct val="100000"/>
              <a:buChar char="•"/>
            </a:pPr>
            <a:endParaRPr lang="en-US" sz="1550" dirty="0"/>
          </a:p>
        </p:txBody>
      </p:sp>
      <p:pic>
        <p:nvPicPr>
          <p:cNvPr id="6" name="Picture 5">
            <a:extLst>
              <a:ext uri="{FF2B5EF4-FFF2-40B4-BE49-F238E27FC236}">
                <a16:creationId xmlns:a16="http://schemas.microsoft.com/office/drawing/2014/main" id="{846C0DE4-8C50-1F7C-F495-80C3EA23EBC5}"/>
              </a:ext>
            </a:extLst>
          </p:cNvPr>
          <p:cNvPicPr>
            <a:picLocks noChangeAspect="1"/>
          </p:cNvPicPr>
          <p:nvPr/>
        </p:nvPicPr>
        <p:blipFill>
          <a:blip r:embed="rId2"/>
          <a:stretch>
            <a:fillRect/>
          </a:stretch>
        </p:blipFill>
        <p:spPr>
          <a:xfrm>
            <a:off x="12667976" y="7750099"/>
            <a:ext cx="1962424" cy="466790"/>
          </a:xfrm>
          <a:prstGeom prst="rect">
            <a:avLst/>
          </a:prstGeom>
        </p:spPr>
      </p:pic>
    </p:spTree>
    <p:extLst>
      <p:ext uri="{BB962C8B-B14F-4D97-AF65-F5344CB8AC3E}">
        <p14:creationId xmlns:p14="http://schemas.microsoft.com/office/powerpoint/2010/main" val="2641561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EF861B-5B1A-BCBD-3D61-90FD41899973}"/>
              </a:ext>
            </a:extLst>
          </p:cNvPr>
          <p:cNvPicPr>
            <a:picLocks noChangeAspect="1"/>
          </p:cNvPicPr>
          <p:nvPr/>
        </p:nvPicPr>
        <p:blipFill>
          <a:blip r:embed="rId2"/>
          <a:stretch>
            <a:fillRect/>
          </a:stretch>
        </p:blipFill>
        <p:spPr>
          <a:xfrm>
            <a:off x="875400" y="1067729"/>
            <a:ext cx="12192000" cy="5715000"/>
          </a:xfrm>
          <a:prstGeom prst="rect">
            <a:avLst/>
          </a:prstGeom>
        </p:spPr>
      </p:pic>
      <p:sp>
        <p:nvSpPr>
          <p:cNvPr id="2" name="Text 0">
            <a:extLst>
              <a:ext uri="{FF2B5EF4-FFF2-40B4-BE49-F238E27FC236}">
                <a16:creationId xmlns:a16="http://schemas.microsoft.com/office/drawing/2014/main" id="{89E40C0C-C2C6-B93B-5081-D961B8218015}"/>
              </a:ext>
            </a:extLst>
          </p:cNvPr>
          <p:cNvSpPr/>
          <p:nvPr/>
        </p:nvSpPr>
        <p:spPr>
          <a:xfrm>
            <a:off x="875400" y="387140"/>
            <a:ext cx="3975379" cy="363141"/>
          </a:xfrm>
          <a:prstGeom prst="rect">
            <a:avLst/>
          </a:prstGeom>
          <a:noFill/>
          <a:ln/>
        </p:spPr>
        <p:txBody>
          <a:bodyPr wrap="none" lIns="0" tIns="0" rIns="0" bIns="0" rtlCol="0" anchor="t"/>
          <a:lstStyle/>
          <a:p>
            <a:pPr marL="0" indent="0">
              <a:lnSpc>
                <a:spcPts val="2850"/>
              </a:lnSpc>
              <a:buNone/>
            </a:pPr>
            <a:r>
              <a:rPr lang="en-US" sz="2800" dirty="0">
                <a:solidFill>
                  <a:srgbClr val="FFFFFF"/>
                </a:solidFill>
                <a:latin typeface="Unbounded" pitchFamily="34" charset="0"/>
                <a:ea typeface="Unbounded" pitchFamily="34" charset="-122"/>
                <a:cs typeface="Unbounded" pitchFamily="34" charset="-120"/>
              </a:rPr>
              <a:t>Analyzing</a:t>
            </a:r>
            <a:endParaRPr lang="en-US" sz="2800" dirty="0"/>
          </a:p>
        </p:txBody>
      </p:sp>
      <p:pic>
        <p:nvPicPr>
          <p:cNvPr id="5" name="Picture 4">
            <a:extLst>
              <a:ext uri="{FF2B5EF4-FFF2-40B4-BE49-F238E27FC236}">
                <a16:creationId xmlns:a16="http://schemas.microsoft.com/office/drawing/2014/main" id="{00100728-5034-4C58-0F25-482E2876E82F}"/>
              </a:ext>
            </a:extLst>
          </p:cNvPr>
          <p:cNvPicPr>
            <a:picLocks noChangeAspect="1"/>
          </p:cNvPicPr>
          <p:nvPr/>
        </p:nvPicPr>
        <p:blipFill>
          <a:blip r:embed="rId3"/>
          <a:stretch>
            <a:fillRect/>
          </a:stretch>
        </p:blipFill>
        <p:spPr>
          <a:xfrm>
            <a:off x="12578671" y="7762810"/>
            <a:ext cx="1962424" cy="466790"/>
          </a:xfrm>
          <a:prstGeom prst="rect">
            <a:avLst/>
          </a:prstGeom>
        </p:spPr>
      </p:pic>
    </p:spTree>
    <p:extLst>
      <p:ext uri="{BB962C8B-B14F-4D97-AF65-F5344CB8AC3E}">
        <p14:creationId xmlns:p14="http://schemas.microsoft.com/office/powerpoint/2010/main" val="1448172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875400" y="1123894"/>
            <a:ext cx="8607862" cy="5406747"/>
          </a:xfrm>
          <a:prstGeom prst="rect">
            <a:avLst/>
          </a:prstGeom>
        </p:spPr>
      </p:pic>
      <p:sp>
        <p:nvSpPr>
          <p:cNvPr id="4" name="Text 1"/>
          <p:cNvSpPr/>
          <p:nvPr/>
        </p:nvSpPr>
        <p:spPr>
          <a:xfrm>
            <a:off x="968693" y="7105650"/>
            <a:ext cx="4647248" cy="580787"/>
          </a:xfrm>
          <a:prstGeom prst="rect">
            <a:avLst/>
          </a:prstGeom>
          <a:noFill/>
          <a:ln/>
        </p:spPr>
        <p:txBody>
          <a:bodyPr wrap="none" lIns="0" tIns="0" rIns="0" bIns="0" rtlCol="0" anchor="t"/>
          <a:lstStyle/>
          <a:p>
            <a:pPr marL="0" indent="0">
              <a:lnSpc>
                <a:spcPts val="4550"/>
              </a:lnSpc>
              <a:buNone/>
            </a:pPr>
            <a:endParaRPr lang="en-US" sz="3650" dirty="0"/>
          </a:p>
        </p:txBody>
      </p:sp>
      <p:sp>
        <p:nvSpPr>
          <p:cNvPr id="5" name="Text 0">
            <a:extLst>
              <a:ext uri="{FF2B5EF4-FFF2-40B4-BE49-F238E27FC236}">
                <a16:creationId xmlns:a16="http://schemas.microsoft.com/office/drawing/2014/main" id="{A007E117-32E3-6F6C-E23C-D55BEE3BE46B}"/>
              </a:ext>
            </a:extLst>
          </p:cNvPr>
          <p:cNvSpPr/>
          <p:nvPr/>
        </p:nvSpPr>
        <p:spPr>
          <a:xfrm>
            <a:off x="875400" y="387140"/>
            <a:ext cx="3975379" cy="363141"/>
          </a:xfrm>
          <a:prstGeom prst="rect">
            <a:avLst/>
          </a:prstGeom>
          <a:noFill/>
          <a:ln/>
        </p:spPr>
        <p:txBody>
          <a:bodyPr wrap="none" lIns="0" tIns="0" rIns="0" bIns="0" rtlCol="0" anchor="t"/>
          <a:lstStyle/>
          <a:p>
            <a:pPr marL="0" indent="0">
              <a:lnSpc>
                <a:spcPts val="2850"/>
              </a:lnSpc>
              <a:buNone/>
            </a:pPr>
            <a:r>
              <a:rPr lang="en-US" sz="2800" dirty="0">
                <a:solidFill>
                  <a:srgbClr val="FFFFFF"/>
                </a:solidFill>
                <a:latin typeface="Unbounded" pitchFamily="34" charset="0"/>
                <a:ea typeface="Unbounded" pitchFamily="34" charset="-122"/>
                <a:cs typeface="Unbounded" pitchFamily="34" charset="-120"/>
              </a:rPr>
              <a:t>Model Building</a:t>
            </a:r>
            <a:endParaRPr lang="en-US" sz="2800" dirty="0"/>
          </a:p>
        </p:txBody>
      </p:sp>
      <p:pic>
        <p:nvPicPr>
          <p:cNvPr id="6" name="Picture 5">
            <a:extLst>
              <a:ext uri="{FF2B5EF4-FFF2-40B4-BE49-F238E27FC236}">
                <a16:creationId xmlns:a16="http://schemas.microsoft.com/office/drawing/2014/main" id="{B09F159C-4758-FC3E-6221-BF9B38C8AE6A}"/>
              </a:ext>
            </a:extLst>
          </p:cNvPr>
          <p:cNvPicPr>
            <a:picLocks noChangeAspect="1"/>
          </p:cNvPicPr>
          <p:nvPr/>
        </p:nvPicPr>
        <p:blipFill>
          <a:blip r:embed="rId4"/>
          <a:stretch>
            <a:fillRect/>
          </a:stretch>
        </p:blipFill>
        <p:spPr>
          <a:xfrm>
            <a:off x="12667976" y="7686437"/>
            <a:ext cx="1962424" cy="46679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4" name="Text 1"/>
          <p:cNvSpPr/>
          <p:nvPr/>
        </p:nvSpPr>
        <p:spPr>
          <a:xfrm>
            <a:off x="968693" y="7105888"/>
            <a:ext cx="4655463" cy="581858"/>
          </a:xfrm>
          <a:prstGeom prst="rect">
            <a:avLst/>
          </a:prstGeom>
          <a:noFill/>
          <a:ln/>
        </p:spPr>
        <p:txBody>
          <a:bodyPr wrap="none" lIns="0" tIns="0" rIns="0" bIns="0" rtlCol="0" anchor="t"/>
          <a:lstStyle/>
          <a:p>
            <a:pPr marL="0" indent="0">
              <a:lnSpc>
                <a:spcPts val="4550"/>
              </a:lnSpc>
              <a:buNone/>
            </a:pPr>
            <a:endParaRPr lang="en-US" sz="3650" dirty="0"/>
          </a:p>
        </p:txBody>
      </p:sp>
      <p:sp>
        <p:nvSpPr>
          <p:cNvPr id="3" name="Text 0">
            <a:extLst>
              <a:ext uri="{FF2B5EF4-FFF2-40B4-BE49-F238E27FC236}">
                <a16:creationId xmlns:a16="http://schemas.microsoft.com/office/drawing/2014/main" id="{D1CA1776-9ECD-314C-4215-11E68CC681FD}"/>
              </a:ext>
            </a:extLst>
          </p:cNvPr>
          <p:cNvSpPr/>
          <p:nvPr/>
        </p:nvSpPr>
        <p:spPr>
          <a:xfrm>
            <a:off x="875400" y="387140"/>
            <a:ext cx="3975379" cy="363141"/>
          </a:xfrm>
          <a:prstGeom prst="rect">
            <a:avLst/>
          </a:prstGeom>
          <a:noFill/>
          <a:ln/>
        </p:spPr>
        <p:txBody>
          <a:bodyPr wrap="none" lIns="0" tIns="0" rIns="0" bIns="0" rtlCol="0" anchor="t"/>
          <a:lstStyle/>
          <a:p>
            <a:pPr marL="0" indent="0">
              <a:lnSpc>
                <a:spcPts val="2850"/>
              </a:lnSpc>
              <a:buNone/>
            </a:pPr>
            <a:r>
              <a:rPr lang="en-US" sz="2800" dirty="0">
                <a:solidFill>
                  <a:srgbClr val="FFFFFF"/>
                </a:solidFill>
                <a:latin typeface="Unbounded" pitchFamily="34" charset="0"/>
                <a:ea typeface="Unbounded" pitchFamily="34" charset="-122"/>
                <a:cs typeface="Unbounded" pitchFamily="34" charset="-120"/>
              </a:rPr>
              <a:t>User Interface</a:t>
            </a:r>
            <a:endParaRPr lang="en-US" sz="2800" dirty="0"/>
          </a:p>
        </p:txBody>
      </p:sp>
      <p:pic>
        <p:nvPicPr>
          <p:cNvPr id="5" name="Picture 4">
            <a:extLst>
              <a:ext uri="{FF2B5EF4-FFF2-40B4-BE49-F238E27FC236}">
                <a16:creationId xmlns:a16="http://schemas.microsoft.com/office/drawing/2014/main" id="{19944B4A-D6F4-9CD2-82A3-2BF18E774D8C}"/>
              </a:ext>
            </a:extLst>
          </p:cNvPr>
          <p:cNvPicPr>
            <a:picLocks noChangeAspect="1"/>
          </p:cNvPicPr>
          <p:nvPr/>
        </p:nvPicPr>
        <p:blipFill>
          <a:blip r:embed="rId3"/>
          <a:stretch>
            <a:fillRect/>
          </a:stretch>
        </p:blipFill>
        <p:spPr>
          <a:xfrm>
            <a:off x="12667976" y="7687746"/>
            <a:ext cx="1962424" cy="466790"/>
          </a:xfrm>
          <a:prstGeom prst="rect">
            <a:avLst/>
          </a:prstGeom>
        </p:spPr>
      </p:pic>
      <p:pic>
        <p:nvPicPr>
          <p:cNvPr id="6" name="Picture 5">
            <a:extLst>
              <a:ext uri="{FF2B5EF4-FFF2-40B4-BE49-F238E27FC236}">
                <a16:creationId xmlns:a16="http://schemas.microsoft.com/office/drawing/2014/main" id="{02248C12-B023-36AF-639D-DFA15118E5F8}"/>
              </a:ext>
            </a:extLst>
          </p:cNvPr>
          <p:cNvPicPr>
            <a:picLocks noChangeAspect="1"/>
          </p:cNvPicPr>
          <p:nvPr/>
        </p:nvPicPr>
        <p:blipFill>
          <a:blip r:embed="rId4"/>
          <a:stretch>
            <a:fillRect/>
          </a:stretch>
        </p:blipFill>
        <p:spPr>
          <a:xfrm>
            <a:off x="1029865" y="1729442"/>
            <a:ext cx="12192000" cy="566737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3" name="Text 0"/>
          <p:cNvSpPr/>
          <p:nvPr/>
        </p:nvSpPr>
        <p:spPr>
          <a:xfrm>
            <a:off x="968693" y="6925985"/>
            <a:ext cx="4647248" cy="580787"/>
          </a:xfrm>
          <a:prstGeom prst="rect">
            <a:avLst/>
          </a:prstGeom>
          <a:noFill/>
          <a:ln/>
        </p:spPr>
        <p:txBody>
          <a:bodyPr wrap="none" lIns="0" tIns="0" rIns="0" bIns="0" rtlCol="0" anchor="t"/>
          <a:lstStyle/>
          <a:p>
            <a:pPr marL="0" indent="0">
              <a:lnSpc>
                <a:spcPts val="4550"/>
              </a:lnSpc>
              <a:buNone/>
            </a:pPr>
            <a:endParaRPr lang="en-US" sz="3650" dirty="0"/>
          </a:p>
        </p:txBody>
      </p:sp>
      <p:pic>
        <p:nvPicPr>
          <p:cNvPr id="4" name="Picture 3">
            <a:extLst>
              <a:ext uri="{FF2B5EF4-FFF2-40B4-BE49-F238E27FC236}">
                <a16:creationId xmlns:a16="http://schemas.microsoft.com/office/drawing/2014/main" id="{9E9905BC-4120-FB24-7DEC-DD4FF5DB62B5}"/>
              </a:ext>
            </a:extLst>
          </p:cNvPr>
          <p:cNvPicPr>
            <a:picLocks noChangeAspect="1"/>
          </p:cNvPicPr>
          <p:nvPr/>
        </p:nvPicPr>
        <p:blipFill>
          <a:blip r:embed="rId3"/>
          <a:stretch>
            <a:fillRect/>
          </a:stretch>
        </p:blipFill>
        <p:spPr>
          <a:xfrm>
            <a:off x="12578671" y="7762810"/>
            <a:ext cx="1962424" cy="466790"/>
          </a:xfrm>
          <a:prstGeom prst="rect">
            <a:avLst/>
          </a:prstGeom>
        </p:spPr>
      </p:pic>
      <p:pic>
        <p:nvPicPr>
          <p:cNvPr id="6" name="Picture 5">
            <a:extLst>
              <a:ext uri="{FF2B5EF4-FFF2-40B4-BE49-F238E27FC236}">
                <a16:creationId xmlns:a16="http://schemas.microsoft.com/office/drawing/2014/main" id="{C8581182-F224-D14B-E0BD-AA99D23EAA02}"/>
              </a:ext>
            </a:extLst>
          </p:cNvPr>
          <p:cNvPicPr>
            <a:picLocks noChangeAspect="1"/>
          </p:cNvPicPr>
          <p:nvPr/>
        </p:nvPicPr>
        <p:blipFill>
          <a:blip r:embed="rId4"/>
          <a:stretch>
            <a:fillRect/>
          </a:stretch>
        </p:blipFill>
        <p:spPr>
          <a:xfrm>
            <a:off x="1219200" y="885825"/>
            <a:ext cx="12192000" cy="64579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98C1DB-1663-A69B-37A1-54679C2CA27E}"/>
              </a:ext>
            </a:extLst>
          </p:cNvPr>
          <p:cNvPicPr>
            <a:picLocks noChangeAspect="1"/>
          </p:cNvPicPr>
          <p:nvPr/>
        </p:nvPicPr>
        <p:blipFill>
          <a:blip r:embed="rId2"/>
          <a:stretch>
            <a:fillRect/>
          </a:stretch>
        </p:blipFill>
        <p:spPr>
          <a:xfrm>
            <a:off x="1219200" y="485775"/>
            <a:ext cx="12192000" cy="7258050"/>
          </a:xfrm>
          <a:prstGeom prst="rect">
            <a:avLst/>
          </a:prstGeom>
        </p:spPr>
      </p:pic>
      <p:pic>
        <p:nvPicPr>
          <p:cNvPr id="4" name="Picture 3">
            <a:extLst>
              <a:ext uri="{FF2B5EF4-FFF2-40B4-BE49-F238E27FC236}">
                <a16:creationId xmlns:a16="http://schemas.microsoft.com/office/drawing/2014/main" id="{B7ABB296-A683-8068-ECFC-7E92B276ED62}"/>
              </a:ext>
            </a:extLst>
          </p:cNvPr>
          <p:cNvPicPr>
            <a:picLocks noChangeAspect="1"/>
          </p:cNvPicPr>
          <p:nvPr/>
        </p:nvPicPr>
        <p:blipFill>
          <a:blip r:embed="rId3"/>
          <a:stretch>
            <a:fillRect/>
          </a:stretch>
        </p:blipFill>
        <p:spPr>
          <a:xfrm>
            <a:off x="12578671" y="7762810"/>
            <a:ext cx="1962424" cy="466790"/>
          </a:xfrm>
          <a:prstGeom prst="rect">
            <a:avLst/>
          </a:prstGeom>
        </p:spPr>
      </p:pic>
    </p:spTree>
    <p:extLst>
      <p:ext uri="{BB962C8B-B14F-4D97-AF65-F5344CB8AC3E}">
        <p14:creationId xmlns:p14="http://schemas.microsoft.com/office/powerpoint/2010/main" val="13727142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E0F31E-4886-4974-7A9B-CE466F831E94}"/>
              </a:ext>
            </a:extLst>
          </p:cNvPr>
          <p:cNvSpPr txBox="1"/>
          <p:nvPr/>
        </p:nvSpPr>
        <p:spPr>
          <a:xfrm>
            <a:off x="959003" y="1926016"/>
            <a:ext cx="10426391" cy="3416320"/>
          </a:xfrm>
          <a:prstGeom prst="rect">
            <a:avLst/>
          </a:prstGeom>
          <a:noFill/>
        </p:spPr>
        <p:txBody>
          <a:bodyPr wrap="square">
            <a:spAutoFit/>
          </a:bodyPr>
          <a:lstStyle/>
          <a:p>
            <a:r>
              <a:rPr lang="en-US" dirty="0">
                <a:solidFill>
                  <a:schemeClr val="bg1"/>
                </a:solidFill>
                <a:latin typeface="Cabin" panose="020B0604020202020204" charset="0"/>
              </a:rPr>
              <a:t>predict cricket player performance in terms of runs, utilizing advanced modeling techniques and detailed data preprocessing. Through meticulous exploratory data analysis (EDA), the dataset's key patterns and trends are uncovered, enabling the creation of meaningful features that enhance model accuracy.</a:t>
            </a:r>
          </a:p>
          <a:p>
            <a:r>
              <a:rPr lang="en-US" dirty="0">
                <a:solidFill>
                  <a:schemeClr val="bg1"/>
                </a:solidFill>
                <a:latin typeface="Cabin" panose="020B0604020202020204" charset="0"/>
              </a:rPr>
              <a:t>The predictive models, specifically a Decision Tree and </a:t>
            </a:r>
            <a:r>
              <a:rPr lang="en-US" dirty="0" err="1">
                <a:solidFill>
                  <a:schemeClr val="bg1"/>
                </a:solidFill>
                <a:latin typeface="Cabin" panose="020B0604020202020204" charset="0"/>
              </a:rPr>
              <a:t>LightGBM</a:t>
            </a:r>
            <a:r>
              <a:rPr lang="en-US" dirty="0">
                <a:solidFill>
                  <a:schemeClr val="bg1"/>
                </a:solidFill>
                <a:latin typeface="Cabin" panose="020B0604020202020204" charset="0"/>
              </a:rPr>
              <a:t>, are trained to estimate player performance based on contextual match details such as pitch type, weather conditions, and opponent strength. Model evaluation metrics indicate their reliability and accuracy in making predictions. Additionally, the integration of user-friendly tools like </a:t>
            </a:r>
            <a:r>
              <a:rPr lang="en-US" dirty="0" err="1">
                <a:solidFill>
                  <a:schemeClr val="bg1"/>
                </a:solidFill>
                <a:latin typeface="Cabin" panose="020B0604020202020204" charset="0"/>
              </a:rPr>
              <a:t>Streamlit</a:t>
            </a:r>
            <a:r>
              <a:rPr lang="en-US" dirty="0">
                <a:solidFill>
                  <a:schemeClr val="bg1"/>
                </a:solidFill>
                <a:latin typeface="Cabin" panose="020B0604020202020204" charset="0"/>
              </a:rPr>
              <a:t> showcases how machine learning models can be deployed as an interactive application, making the insights accessible to users in real time.</a:t>
            </a:r>
          </a:p>
          <a:p>
            <a:r>
              <a:rPr lang="en-US" dirty="0">
                <a:solidFill>
                  <a:schemeClr val="bg1"/>
                </a:solidFill>
                <a:latin typeface="Cabin" panose="020B0604020202020204" charset="0"/>
              </a:rPr>
              <a:t>Overall, the project demonstrates the practical application of machine learning in sports analytics, paving the way for data-driven decisions in cricket match strategies. By integrating dynamic data inputs with robust models, it provides a valuable tool for performance forecasting and strategic planning in the cricketing domain.</a:t>
            </a:r>
          </a:p>
        </p:txBody>
      </p:sp>
      <p:sp>
        <p:nvSpPr>
          <p:cNvPr id="4" name="Text 0">
            <a:extLst>
              <a:ext uri="{FF2B5EF4-FFF2-40B4-BE49-F238E27FC236}">
                <a16:creationId xmlns:a16="http://schemas.microsoft.com/office/drawing/2014/main" id="{6B31A2D2-EB85-88F8-E9A6-4BF84C31306B}"/>
              </a:ext>
            </a:extLst>
          </p:cNvPr>
          <p:cNvSpPr/>
          <p:nvPr/>
        </p:nvSpPr>
        <p:spPr>
          <a:xfrm>
            <a:off x="1113658" y="848619"/>
            <a:ext cx="4647248" cy="580787"/>
          </a:xfrm>
          <a:prstGeom prst="rect">
            <a:avLst/>
          </a:prstGeom>
          <a:noFill/>
          <a:ln/>
        </p:spPr>
        <p:txBody>
          <a:bodyPr wrap="none" lIns="0" tIns="0" rIns="0" bIns="0" rtlCol="0" anchor="t"/>
          <a:lstStyle/>
          <a:p>
            <a:pPr marL="0" indent="0">
              <a:lnSpc>
                <a:spcPts val="4550"/>
              </a:lnSpc>
              <a:buNone/>
            </a:pPr>
            <a:r>
              <a:rPr lang="en-US" sz="3650" dirty="0">
                <a:solidFill>
                  <a:srgbClr val="FFFFFF"/>
                </a:solidFill>
                <a:latin typeface="Unbounded" pitchFamily="34" charset="0"/>
                <a:ea typeface="Unbounded" pitchFamily="34" charset="-122"/>
                <a:cs typeface="Unbounded" pitchFamily="34" charset="-120"/>
              </a:rPr>
              <a:t>Conclusion</a:t>
            </a:r>
            <a:endParaRPr lang="en-US" sz="3650" dirty="0"/>
          </a:p>
        </p:txBody>
      </p:sp>
      <p:pic>
        <p:nvPicPr>
          <p:cNvPr id="5" name="Picture 4">
            <a:extLst>
              <a:ext uri="{FF2B5EF4-FFF2-40B4-BE49-F238E27FC236}">
                <a16:creationId xmlns:a16="http://schemas.microsoft.com/office/drawing/2014/main" id="{6D0EE169-1750-17DB-CB5F-F22FC021D5A9}"/>
              </a:ext>
            </a:extLst>
          </p:cNvPr>
          <p:cNvPicPr>
            <a:picLocks noChangeAspect="1"/>
          </p:cNvPicPr>
          <p:nvPr/>
        </p:nvPicPr>
        <p:blipFill>
          <a:blip r:embed="rId2"/>
          <a:stretch>
            <a:fillRect/>
          </a:stretch>
        </p:blipFill>
        <p:spPr>
          <a:xfrm>
            <a:off x="12578671" y="7762810"/>
            <a:ext cx="1962424" cy="466790"/>
          </a:xfrm>
          <a:prstGeom prst="rect">
            <a:avLst/>
          </a:prstGeom>
        </p:spPr>
      </p:pic>
    </p:spTree>
    <p:extLst>
      <p:ext uri="{BB962C8B-B14F-4D97-AF65-F5344CB8AC3E}">
        <p14:creationId xmlns:p14="http://schemas.microsoft.com/office/powerpoint/2010/main" val="19346387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968693" y="3379946"/>
            <a:ext cx="4647248" cy="580787"/>
          </a:xfrm>
          <a:prstGeom prst="rect">
            <a:avLst/>
          </a:prstGeom>
          <a:noFill/>
          <a:ln/>
        </p:spPr>
        <p:txBody>
          <a:bodyPr wrap="none" lIns="0" tIns="0" rIns="0" bIns="0" rtlCol="0" anchor="t"/>
          <a:lstStyle/>
          <a:p>
            <a:pPr marL="0" indent="0">
              <a:lnSpc>
                <a:spcPts val="4550"/>
              </a:lnSpc>
              <a:buNone/>
            </a:pPr>
            <a:r>
              <a:rPr lang="en-US" sz="3650" dirty="0">
                <a:solidFill>
                  <a:srgbClr val="FFFFFF"/>
                </a:solidFill>
                <a:latin typeface="Unbounded" pitchFamily="34" charset="0"/>
                <a:ea typeface="Unbounded" pitchFamily="34" charset="-122"/>
                <a:cs typeface="Unbounded" pitchFamily="34" charset="-120"/>
              </a:rPr>
              <a:t>References</a:t>
            </a:r>
            <a:endParaRPr lang="en-US" sz="3650" dirty="0"/>
          </a:p>
        </p:txBody>
      </p:sp>
      <p:sp>
        <p:nvSpPr>
          <p:cNvPr id="3" name="Text 1"/>
          <p:cNvSpPr/>
          <p:nvPr/>
        </p:nvSpPr>
        <p:spPr>
          <a:xfrm>
            <a:off x="968693" y="4454485"/>
            <a:ext cx="12692896" cy="395049"/>
          </a:xfrm>
          <a:prstGeom prst="rect">
            <a:avLst/>
          </a:prstGeom>
          <a:noFill/>
          <a:ln/>
        </p:spPr>
        <p:txBody>
          <a:bodyPr wrap="none" lIns="0" tIns="0" rIns="0" bIns="0" rtlCol="0" anchor="t"/>
          <a:lstStyle/>
          <a:p>
            <a:pPr marL="342900" indent="-342900" algn="l">
              <a:lnSpc>
                <a:spcPts val="3100"/>
              </a:lnSpc>
              <a:buSzPct val="100000"/>
              <a:buChar char="•"/>
            </a:pPr>
            <a:r>
              <a:rPr lang="en-US" sz="1900" u="sng" dirty="0">
                <a:solidFill>
                  <a:srgbClr val="0A988B"/>
                </a:solidFill>
                <a:latin typeface="Cabin" pitchFamily="34" charset="0"/>
                <a:ea typeface="Cabin" pitchFamily="34" charset="-122"/>
                <a:cs typeface="Cabin" pitchFamily="34" charset="-120"/>
                <a:hlinkClick r:id="rId3">
                  <a:extLst>
                    <a:ext uri="{A12FA001-AC4F-418D-AE19-62706E023703}">
                      <ahyp:hlinkClr xmlns:ahyp="http://schemas.microsoft.com/office/drawing/2018/hyperlinkcolor" val="tx"/>
                    </a:ext>
                  </a:extLst>
                </a:hlinkClick>
              </a:rPr>
              <a:t>Cricket player peformance </a:t>
            </a:r>
            <a:endParaRPr lang="en-US" sz="1900" dirty="0"/>
          </a:p>
        </p:txBody>
      </p:sp>
      <p:pic>
        <p:nvPicPr>
          <p:cNvPr id="5" name="Picture 4">
            <a:extLst>
              <a:ext uri="{FF2B5EF4-FFF2-40B4-BE49-F238E27FC236}">
                <a16:creationId xmlns:a16="http://schemas.microsoft.com/office/drawing/2014/main" id="{AC3556AE-3121-39A3-8E05-92EE7C29F9DB}"/>
              </a:ext>
            </a:extLst>
          </p:cNvPr>
          <p:cNvPicPr>
            <a:picLocks noChangeAspect="1"/>
          </p:cNvPicPr>
          <p:nvPr/>
        </p:nvPicPr>
        <p:blipFill>
          <a:blip r:embed="rId4"/>
          <a:stretch>
            <a:fillRect/>
          </a:stretch>
        </p:blipFill>
        <p:spPr>
          <a:xfrm>
            <a:off x="12667976" y="7697953"/>
            <a:ext cx="1962424" cy="46679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968693" y="3751778"/>
            <a:ext cx="7266384" cy="726043"/>
          </a:xfrm>
          <a:prstGeom prst="rect">
            <a:avLst/>
          </a:prstGeom>
          <a:noFill/>
          <a:ln/>
        </p:spPr>
        <p:txBody>
          <a:bodyPr wrap="none" lIns="0" tIns="0" rIns="0" bIns="0" rtlCol="0" anchor="t"/>
          <a:lstStyle/>
          <a:p>
            <a:pPr marL="0" indent="0">
              <a:lnSpc>
                <a:spcPts val="5700"/>
              </a:lnSpc>
              <a:buNone/>
            </a:pPr>
            <a:r>
              <a:rPr lang="en-US" sz="4550" dirty="0">
                <a:solidFill>
                  <a:srgbClr val="FFFFFF"/>
                </a:solidFill>
                <a:latin typeface="Unbounded" pitchFamily="34" charset="0"/>
                <a:ea typeface="Unbounded" pitchFamily="34" charset="-122"/>
                <a:cs typeface="Unbounded" pitchFamily="34" charset="-120"/>
              </a:rPr>
              <a:t>                        Thank you</a:t>
            </a:r>
            <a:endParaRPr lang="en-US" sz="4550" dirty="0"/>
          </a:p>
        </p:txBody>
      </p:sp>
      <p:pic>
        <p:nvPicPr>
          <p:cNvPr id="4" name="Picture 3">
            <a:extLst>
              <a:ext uri="{FF2B5EF4-FFF2-40B4-BE49-F238E27FC236}">
                <a16:creationId xmlns:a16="http://schemas.microsoft.com/office/drawing/2014/main" id="{98BADF3F-BA25-7716-EE24-2146F8955BBA}"/>
              </a:ext>
            </a:extLst>
          </p:cNvPr>
          <p:cNvPicPr>
            <a:picLocks noChangeAspect="1"/>
          </p:cNvPicPr>
          <p:nvPr/>
        </p:nvPicPr>
        <p:blipFill>
          <a:blip r:embed="rId3"/>
          <a:stretch>
            <a:fillRect/>
          </a:stretch>
        </p:blipFill>
        <p:spPr>
          <a:xfrm>
            <a:off x="12667976" y="7672820"/>
            <a:ext cx="1962424" cy="46679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2697956"/>
            <a:ext cx="4647248" cy="580787"/>
          </a:xfrm>
          <a:prstGeom prst="rect">
            <a:avLst/>
          </a:prstGeom>
          <a:noFill/>
          <a:ln/>
        </p:spPr>
        <p:txBody>
          <a:bodyPr wrap="none" lIns="0" tIns="0" rIns="0" bIns="0" rtlCol="0" anchor="t"/>
          <a:lstStyle/>
          <a:p>
            <a:pPr marL="0" indent="0">
              <a:lnSpc>
                <a:spcPts val="4550"/>
              </a:lnSpc>
              <a:buNone/>
            </a:pPr>
            <a:r>
              <a:rPr lang="en-US" sz="3650" dirty="0">
                <a:solidFill>
                  <a:srgbClr val="FFFFFF"/>
                </a:solidFill>
                <a:latin typeface="Unbounded" pitchFamily="34" charset="0"/>
                <a:ea typeface="Unbounded" pitchFamily="34" charset="-122"/>
                <a:cs typeface="Unbounded" pitchFamily="34" charset="-120"/>
              </a:rPr>
              <a:t>Introduction</a:t>
            </a:r>
            <a:endParaRPr lang="en-US" sz="3650" dirty="0"/>
          </a:p>
        </p:txBody>
      </p:sp>
      <p:sp>
        <p:nvSpPr>
          <p:cNvPr id="4" name="Text 1"/>
          <p:cNvSpPr/>
          <p:nvPr/>
        </p:nvSpPr>
        <p:spPr>
          <a:xfrm>
            <a:off x="6350437" y="3556397"/>
            <a:ext cx="7415927" cy="1975247"/>
          </a:xfrm>
          <a:prstGeom prst="rect">
            <a:avLst/>
          </a:prstGeom>
          <a:noFill/>
          <a:ln/>
        </p:spPr>
        <p:txBody>
          <a:bodyPr wrap="square" lIns="0" tIns="0" rIns="0" bIns="0" rtlCol="0" anchor="t"/>
          <a:lstStyle/>
          <a:p>
            <a:pPr marL="0" indent="0">
              <a:lnSpc>
                <a:spcPts val="3100"/>
              </a:lnSpc>
              <a:buNone/>
            </a:pPr>
            <a:r>
              <a:rPr lang="en-US" sz="1900" dirty="0">
                <a:solidFill>
                  <a:srgbClr val="CAD6DE"/>
                </a:solidFill>
                <a:latin typeface="Cabin" pitchFamily="34" charset="0"/>
                <a:ea typeface="Cabin" pitchFamily="34" charset="-122"/>
                <a:cs typeface="Cabin" pitchFamily="34" charset="-120"/>
              </a:rPr>
              <a:t>This mini-project leverages machine learning to predict cricket player performance. It builds upon previous work in IPL team prediction, incorporating pitch reports as a crucial attribute. The project aims to enhance prediction accuracy by considering the significant impact of pitch conditions on match outcomes.</a:t>
            </a:r>
            <a:endParaRPr lang="en-US" sz="1900" dirty="0"/>
          </a:p>
        </p:txBody>
      </p:sp>
      <p:pic>
        <p:nvPicPr>
          <p:cNvPr id="6" name="Picture 5">
            <a:extLst>
              <a:ext uri="{FF2B5EF4-FFF2-40B4-BE49-F238E27FC236}">
                <a16:creationId xmlns:a16="http://schemas.microsoft.com/office/drawing/2014/main" id="{53377564-22E5-1508-74B3-19E45EA9E2BC}"/>
              </a:ext>
            </a:extLst>
          </p:cNvPr>
          <p:cNvPicPr>
            <a:picLocks noChangeAspect="1"/>
          </p:cNvPicPr>
          <p:nvPr/>
        </p:nvPicPr>
        <p:blipFill>
          <a:blip r:embed="rId4"/>
          <a:stretch>
            <a:fillRect/>
          </a:stretch>
        </p:blipFill>
        <p:spPr>
          <a:xfrm>
            <a:off x="12818788" y="7619915"/>
            <a:ext cx="1705213" cy="60968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6" y="538623"/>
            <a:ext cx="5809059" cy="726043"/>
          </a:xfrm>
          <a:prstGeom prst="rect">
            <a:avLst/>
          </a:prstGeom>
          <a:noFill/>
          <a:ln/>
        </p:spPr>
        <p:txBody>
          <a:bodyPr wrap="none" lIns="0" tIns="0" rIns="0" bIns="0" rtlCol="0" anchor="t"/>
          <a:lstStyle/>
          <a:p>
            <a:pPr marL="0" indent="0">
              <a:lnSpc>
                <a:spcPts val="5700"/>
              </a:lnSpc>
              <a:buNone/>
            </a:pPr>
            <a:r>
              <a:rPr lang="en-US" sz="3600" dirty="0">
                <a:solidFill>
                  <a:srgbClr val="FFFFFF"/>
                </a:solidFill>
                <a:latin typeface="Unbounded" pitchFamily="34" charset="0"/>
                <a:ea typeface="Unbounded" pitchFamily="34" charset="-122"/>
                <a:cs typeface="Unbounded" pitchFamily="34" charset="-120"/>
              </a:rPr>
              <a:t>Existing System</a:t>
            </a:r>
            <a:endParaRPr lang="en-US" sz="3600" dirty="0"/>
          </a:p>
        </p:txBody>
      </p:sp>
      <p:sp>
        <p:nvSpPr>
          <p:cNvPr id="4" name="Text 1"/>
          <p:cNvSpPr/>
          <p:nvPr/>
        </p:nvSpPr>
        <p:spPr>
          <a:xfrm>
            <a:off x="864037" y="1869996"/>
            <a:ext cx="7415927" cy="1580198"/>
          </a:xfrm>
          <a:prstGeom prst="rect">
            <a:avLst/>
          </a:prstGeom>
          <a:noFill/>
          <a:ln/>
        </p:spPr>
        <p:txBody>
          <a:bodyPr wrap="square" lIns="0" tIns="0" rIns="0" bIns="0" rtlCol="0" anchor="t"/>
          <a:lstStyle/>
          <a:p>
            <a:pPr marL="0" indent="0">
              <a:lnSpc>
                <a:spcPts val="3100"/>
              </a:lnSpc>
              <a:buNone/>
            </a:pPr>
            <a:r>
              <a:rPr lang="en-US" sz="1900" dirty="0">
                <a:solidFill>
                  <a:srgbClr val="CAD6DE"/>
                </a:solidFill>
                <a:latin typeface="Cabin" pitchFamily="34" charset="0"/>
                <a:ea typeface="Cabin" pitchFamily="34" charset="-122"/>
                <a:cs typeface="Cabin" pitchFamily="34" charset="-120"/>
              </a:rPr>
              <a:t>In current systems for predicting cricket player or team performance, the focus is usually on historical player statistics, recent match performances, and team lineup details. Most systems analyze factors like:</a:t>
            </a:r>
            <a:endParaRPr lang="en-US" sz="1900" dirty="0"/>
          </a:p>
        </p:txBody>
      </p:sp>
      <p:sp>
        <p:nvSpPr>
          <p:cNvPr id="5" name="Text 2"/>
          <p:cNvSpPr/>
          <p:nvPr/>
        </p:nvSpPr>
        <p:spPr>
          <a:xfrm>
            <a:off x="864036" y="3450194"/>
            <a:ext cx="7415927" cy="1185148"/>
          </a:xfrm>
          <a:prstGeom prst="rect">
            <a:avLst/>
          </a:prstGeom>
          <a:noFill/>
          <a:ln/>
        </p:spPr>
        <p:txBody>
          <a:bodyPr wrap="square" lIns="0" tIns="0" rIns="0" bIns="0" rtlCol="0" anchor="t"/>
          <a:lstStyle/>
          <a:p>
            <a:pPr marL="342900" indent="-342900" algn="l">
              <a:lnSpc>
                <a:spcPts val="3100"/>
              </a:lnSpc>
              <a:buSzPct val="100000"/>
              <a:buFont typeface="+mj-lt"/>
              <a:buAutoNum type="arabicPeriod"/>
            </a:pPr>
            <a:r>
              <a:rPr lang="en-US" sz="1900" b="1" dirty="0">
                <a:solidFill>
                  <a:srgbClr val="CAD6DE"/>
                </a:solidFill>
                <a:latin typeface="Cabin" pitchFamily="34" charset="0"/>
                <a:ea typeface="Cabin" pitchFamily="34" charset="-122"/>
                <a:cs typeface="Cabin" pitchFamily="34" charset="-120"/>
              </a:rPr>
              <a:t>Historical Performance Data</a:t>
            </a:r>
            <a:r>
              <a:rPr lang="en-US" sz="1900" dirty="0">
                <a:solidFill>
                  <a:srgbClr val="CAD6DE"/>
                </a:solidFill>
                <a:latin typeface="Cabin" pitchFamily="34" charset="0"/>
                <a:ea typeface="Cabin" pitchFamily="34" charset="-122"/>
                <a:cs typeface="Cabin" pitchFamily="34" charset="-120"/>
              </a:rPr>
              <a:t>: Leveraging past performance statistics (e.g., batting averages, bowling economy) to estimate future performance.</a:t>
            </a:r>
            <a:endParaRPr lang="en-US" sz="1900" dirty="0"/>
          </a:p>
        </p:txBody>
      </p:sp>
      <p:sp>
        <p:nvSpPr>
          <p:cNvPr id="6" name="Text 3"/>
          <p:cNvSpPr/>
          <p:nvPr/>
        </p:nvSpPr>
        <p:spPr>
          <a:xfrm>
            <a:off x="864037" y="4808103"/>
            <a:ext cx="7415927" cy="1185148"/>
          </a:xfrm>
          <a:prstGeom prst="rect">
            <a:avLst/>
          </a:prstGeom>
          <a:noFill/>
          <a:ln/>
        </p:spPr>
        <p:txBody>
          <a:bodyPr wrap="square" lIns="0" tIns="0" rIns="0" bIns="0" rtlCol="0" anchor="t"/>
          <a:lstStyle/>
          <a:p>
            <a:pPr marL="342900" indent="-342900" algn="l">
              <a:lnSpc>
                <a:spcPts val="3100"/>
              </a:lnSpc>
              <a:buSzPct val="100000"/>
              <a:buFont typeface="+mj-lt"/>
              <a:buAutoNum type="arabicPeriod" startAt="2"/>
            </a:pPr>
            <a:r>
              <a:rPr lang="en-US" sz="1900" b="1" dirty="0">
                <a:solidFill>
                  <a:srgbClr val="CAD6DE"/>
                </a:solidFill>
                <a:latin typeface="Cabin" pitchFamily="34" charset="0"/>
                <a:ea typeface="Cabin" pitchFamily="34" charset="-122"/>
                <a:cs typeface="Cabin" pitchFamily="34" charset="-120"/>
              </a:rPr>
              <a:t>Player and Team Stats</a:t>
            </a:r>
            <a:r>
              <a:rPr lang="en-US" sz="1900" dirty="0">
                <a:solidFill>
                  <a:srgbClr val="CAD6DE"/>
                </a:solidFill>
                <a:latin typeface="Cabin" pitchFamily="34" charset="0"/>
                <a:ea typeface="Cabin" pitchFamily="34" charset="-122"/>
                <a:cs typeface="Cabin" pitchFamily="34" charset="-120"/>
              </a:rPr>
              <a:t>: Considerations include individual player strengths, team composition, and match conditions based on historical records.</a:t>
            </a:r>
            <a:endParaRPr lang="en-US" sz="1900" dirty="0"/>
          </a:p>
        </p:txBody>
      </p:sp>
      <p:sp>
        <p:nvSpPr>
          <p:cNvPr id="7" name="Text 4"/>
          <p:cNvSpPr/>
          <p:nvPr/>
        </p:nvSpPr>
        <p:spPr>
          <a:xfrm>
            <a:off x="864037" y="6166012"/>
            <a:ext cx="7415927" cy="1185148"/>
          </a:xfrm>
          <a:prstGeom prst="rect">
            <a:avLst/>
          </a:prstGeom>
          <a:noFill/>
          <a:ln/>
        </p:spPr>
        <p:txBody>
          <a:bodyPr wrap="square" lIns="0" tIns="0" rIns="0" bIns="0" rtlCol="0" anchor="t"/>
          <a:lstStyle/>
          <a:p>
            <a:pPr marL="342900" indent="-342900" algn="l">
              <a:lnSpc>
                <a:spcPts val="3100"/>
              </a:lnSpc>
              <a:buSzPct val="100000"/>
              <a:buFont typeface="+mj-lt"/>
              <a:buAutoNum type="arabicPeriod" startAt="3"/>
            </a:pPr>
            <a:r>
              <a:rPr lang="en-US" sz="1900" b="1" dirty="0">
                <a:solidFill>
                  <a:srgbClr val="CAD6DE"/>
                </a:solidFill>
                <a:latin typeface="Cabin" pitchFamily="34" charset="0"/>
                <a:ea typeface="Cabin" pitchFamily="34" charset="-122"/>
                <a:cs typeface="Cabin" pitchFamily="34" charset="-120"/>
              </a:rPr>
              <a:t>Basic Machine Learning Models</a:t>
            </a:r>
            <a:r>
              <a:rPr lang="en-US" sz="1900" dirty="0">
                <a:solidFill>
                  <a:srgbClr val="CAD6DE"/>
                </a:solidFill>
                <a:latin typeface="Cabin" pitchFamily="34" charset="0"/>
                <a:ea typeface="Cabin" pitchFamily="34" charset="-122"/>
                <a:cs typeface="Cabin" pitchFamily="34" charset="-120"/>
              </a:rPr>
              <a:t>: Simple algorithms like decision trees or logistic regression are sometimes used but often lack sophistication in accounting for real-time match conditions.</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9" name="Text 1">
            <a:extLst>
              <a:ext uri="{FF2B5EF4-FFF2-40B4-BE49-F238E27FC236}">
                <a16:creationId xmlns:a16="http://schemas.microsoft.com/office/drawing/2014/main" id="{9DA34F68-A80A-95B5-0AEC-FB5B03624BEB}"/>
              </a:ext>
            </a:extLst>
          </p:cNvPr>
          <p:cNvSpPr/>
          <p:nvPr/>
        </p:nvSpPr>
        <p:spPr>
          <a:xfrm>
            <a:off x="825190" y="2508181"/>
            <a:ext cx="13073690" cy="5334871"/>
          </a:xfrm>
          <a:prstGeom prst="rect">
            <a:avLst/>
          </a:prstGeom>
          <a:noFill/>
          <a:ln/>
        </p:spPr>
        <p:txBody>
          <a:bodyPr wrap="square" lIns="0" tIns="0" rIns="0" bIns="0" rtlCol="0" anchor="t"/>
          <a:lstStyle/>
          <a:p>
            <a:pPr marL="0" indent="0">
              <a:lnSpc>
                <a:spcPts val="3100"/>
              </a:lnSpc>
              <a:buNone/>
            </a:pPr>
            <a:r>
              <a:rPr lang="en-US" sz="1900" dirty="0">
                <a:solidFill>
                  <a:srgbClr val="CAD6DE"/>
                </a:solidFill>
                <a:latin typeface="Cabin" pitchFamily="34" charset="0"/>
              </a:rPr>
              <a:t>The proposed model predicts cricket player performance using the Light Gradient Boosting Machine (LGBM) for its speed and accuracy with structured data. It involves collecting  historical player stats, match details, and environmental factors, followed by preprocessing and feature engineering to extract meaningful insights. The model is trained using cross-validation and fine-tuned for optimal performance. Evaluation metrics like RMSE and F1-score assess its accuracy, depending on the task. Finally the model is deployed as an API or integrated into platforms for real-time insights and visualization. </a:t>
            </a:r>
            <a:endParaRPr lang="en-US" sz="1900" dirty="0"/>
          </a:p>
        </p:txBody>
      </p:sp>
      <p:sp>
        <p:nvSpPr>
          <p:cNvPr id="3" name="Text 0">
            <a:extLst>
              <a:ext uri="{FF2B5EF4-FFF2-40B4-BE49-F238E27FC236}">
                <a16:creationId xmlns:a16="http://schemas.microsoft.com/office/drawing/2014/main" id="{271F7D62-1ED1-ED42-4F69-9953BB911C31}"/>
              </a:ext>
            </a:extLst>
          </p:cNvPr>
          <p:cNvSpPr/>
          <p:nvPr/>
        </p:nvSpPr>
        <p:spPr>
          <a:xfrm>
            <a:off x="864036" y="538623"/>
            <a:ext cx="5809059" cy="726043"/>
          </a:xfrm>
          <a:prstGeom prst="rect">
            <a:avLst/>
          </a:prstGeom>
          <a:noFill/>
          <a:ln/>
        </p:spPr>
        <p:txBody>
          <a:bodyPr wrap="none" lIns="0" tIns="0" rIns="0" bIns="0" rtlCol="0" anchor="t"/>
          <a:lstStyle/>
          <a:p>
            <a:pPr marL="0" indent="0">
              <a:lnSpc>
                <a:spcPts val="5700"/>
              </a:lnSpc>
              <a:buNone/>
            </a:pPr>
            <a:r>
              <a:rPr lang="en-US" sz="3600" dirty="0">
                <a:solidFill>
                  <a:srgbClr val="FFFFFF"/>
                </a:solidFill>
                <a:latin typeface="Unbounded" pitchFamily="34" charset="0"/>
                <a:ea typeface="Unbounded" pitchFamily="34" charset="-122"/>
                <a:cs typeface="Unbounded" pitchFamily="34" charset="-120"/>
              </a:rPr>
              <a:t>Proposed problem</a:t>
            </a:r>
            <a:endParaRPr lang="en-US" sz="3600" dirty="0"/>
          </a:p>
        </p:txBody>
      </p:sp>
      <p:pic>
        <p:nvPicPr>
          <p:cNvPr id="4" name="Picture 3">
            <a:extLst>
              <a:ext uri="{FF2B5EF4-FFF2-40B4-BE49-F238E27FC236}">
                <a16:creationId xmlns:a16="http://schemas.microsoft.com/office/drawing/2014/main" id="{BFDFB1B1-2ADF-311A-DC08-71E0A8B2764C}"/>
              </a:ext>
            </a:extLst>
          </p:cNvPr>
          <p:cNvPicPr>
            <a:picLocks noChangeAspect="1"/>
          </p:cNvPicPr>
          <p:nvPr/>
        </p:nvPicPr>
        <p:blipFill>
          <a:blip r:embed="rId3"/>
          <a:stretch>
            <a:fillRect/>
          </a:stretch>
        </p:blipFill>
        <p:spPr>
          <a:xfrm>
            <a:off x="12578671" y="7762810"/>
            <a:ext cx="1962424" cy="4667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1"/>
          <p:cNvSpPr/>
          <p:nvPr/>
        </p:nvSpPr>
        <p:spPr>
          <a:xfrm>
            <a:off x="968693" y="1810822"/>
            <a:ext cx="12692896" cy="395049"/>
          </a:xfrm>
          <a:prstGeom prst="rect">
            <a:avLst/>
          </a:prstGeom>
          <a:noFill/>
          <a:ln/>
        </p:spPr>
        <p:txBody>
          <a:bodyPr wrap="none" lIns="0" tIns="0" rIns="0" bIns="0" rtlCol="0" anchor="t"/>
          <a:lstStyle/>
          <a:p>
            <a:pPr marL="0" indent="0">
              <a:lnSpc>
                <a:spcPts val="3100"/>
              </a:lnSpc>
              <a:buNone/>
            </a:pPr>
            <a:r>
              <a:rPr lang="en-US" sz="1900" b="1" dirty="0">
                <a:solidFill>
                  <a:srgbClr val="CAD6DE"/>
                </a:solidFill>
                <a:latin typeface="Cabin" pitchFamily="34" charset="0"/>
                <a:ea typeface="Cabin" pitchFamily="34" charset="-122"/>
                <a:cs typeface="Cabin" pitchFamily="34" charset="-120"/>
              </a:rPr>
              <a:t>Software Requirements</a:t>
            </a:r>
            <a:endParaRPr lang="en-US" sz="1900" dirty="0"/>
          </a:p>
        </p:txBody>
      </p:sp>
      <p:sp>
        <p:nvSpPr>
          <p:cNvPr id="4" name="Text 2"/>
          <p:cNvSpPr/>
          <p:nvPr/>
        </p:nvSpPr>
        <p:spPr>
          <a:xfrm>
            <a:off x="968693" y="2494517"/>
            <a:ext cx="12692896" cy="395049"/>
          </a:xfrm>
          <a:prstGeom prst="rect">
            <a:avLst/>
          </a:prstGeom>
          <a:noFill/>
          <a:ln/>
        </p:spPr>
        <p:txBody>
          <a:bodyPr wrap="none" lIns="0" tIns="0" rIns="0" bIns="0" rtlCol="0" anchor="t"/>
          <a:lstStyle/>
          <a:p>
            <a:pPr marL="342900" indent="-342900" algn="l">
              <a:lnSpc>
                <a:spcPts val="3100"/>
              </a:lnSpc>
              <a:buSzPct val="100000"/>
              <a:buFont typeface="+mj-lt"/>
              <a:buAutoNum type="arabicPeriod"/>
            </a:pPr>
            <a:r>
              <a:rPr lang="en-US" sz="1900" b="1" dirty="0">
                <a:solidFill>
                  <a:srgbClr val="CAD6DE"/>
                </a:solidFill>
                <a:latin typeface="Cabin" pitchFamily="34" charset="0"/>
                <a:ea typeface="Cabin" pitchFamily="34" charset="-122"/>
                <a:cs typeface="Cabin" pitchFamily="34" charset="-120"/>
              </a:rPr>
              <a:t>Operating System</a:t>
            </a:r>
            <a:r>
              <a:rPr lang="en-US" sz="1900" dirty="0">
                <a:solidFill>
                  <a:srgbClr val="CAD6DE"/>
                </a:solidFill>
                <a:latin typeface="Cabin" pitchFamily="34" charset="0"/>
                <a:ea typeface="Cabin" pitchFamily="34" charset="-122"/>
                <a:cs typeface="Cabin" pitchFamily="34" charset="-120"/>
              </a:rPr>
              <a:t>: Windows, macOS, or Linux</a:t>
            </a:r>
            <a:endParaRPr lang="en-US" sz="1900" dirty="0"/>
          </a:p>
        </p:txBody>
      </p:sp>
      <p:sp>
        <p:nvSpPr>
          <p:cNvPr id="5" name="Text 3"/>
          <p:cNvSpPr/>
          <p:nvPr/>
        </p:nvSpPr>
        <p:spPr>
          <a:xfrm>
            <a:off x="968693" y="3178212"/>
            <a:ext cx="12692896" cy="395049"/>
          </a:xfrm>
          <a:prstGeom prst="rect">
            <a:avLst/>
          </a:prstGeom>
          <a:noFill/>
          <a:ln/>
        </p:spPr>
        <p:txBody>
          <a:bodyPr wrap="none" lIns="0" tIns="0" rIns="0" bIns="0" rtlCol="0" anchor="t"/>
          <a:lstStyle/>
          <a:p>
            <a:pPr marL="342900" indent="-342900" algn="l">
              <a:lnSpc>
                <a:spcPts val="3100"/>
              </a:lnSpc>
              <a:buSzPct val="100000"/>
              <a:buFont typeface="+mj-lt"/>
              <a:buAutoNum type="arabicPeriod" startAt="2"/>
            </a:pPr>
            <a:r>
              <a:rPr lang="en-US" sz="1900" b="1" dirty="0">
                <a:solidFill>
                  <a:srgbClr val="CAD6DE"/>
                </a:solidFill>
                <a:latin typeface="Cabin" pitchFamily="34" charset="0"/>
                <a:ea typeface="Cabin" pitchFamily="34" charset="-122"/>
                <a:cs typeface="Cabin" pitchFamily="34" charset="-120"/>
              </a:rPr>
              <a:t>Programming Language</a:t>
            </a:r>
            <a:r>
              <a:rPr lang="en-US" sz="1900" dirty="0">
                <a:solidFill>
                  <a:srgbClr val="CAD6DE"/>
                </a:solidFill>
                <a:latin typeface="Cabin" pitchFamily="34" charset="0"/>
                <a:ea typeface="Cabin" pitchFamily="34" charset="-122"/>
                <a:cs typeface="Cabin" pitchFamily="34" charset="-120"/>
              </a:rPr>
              <a:t>: Python</a:t>
            </a:r>
            <a:endParaRPr lang="en-US" sz="1900" dirty="0"/>
          </a:p>
        </p:txBody>
      </p:sp>
      <p:sp>
        <p:nvSpPr>
          <p:cNvPr id="6" name="Text 4"/>
          <p:cNvSpPr/>
          <p:nvPr/>
        </p:nvSpPr>
        <p:spPr>
          <a:xfrm>
            <a:off x="968693" y="3861907"/>
            <a:ext cx="12692896" cy="395049"/>
          </a:xfrm>
          <a:prstGeom prst="rect">
            <a:avLst/>
          </a:prstGeom>
          <a:noFill/>
          <a:ln/>
        </p:spPr>
        <p:txBody>
          <a:bodyPr wrap="none" lIns="0" tIns="0" rIns="0" bIns="0" rtlCol="0" anchor="t"/>
          <a:lstStyle/>
          <a:p>
            <a:pPr marL="342900" indent="-342900" algn="l">
              <a:lnSpc>
                <a:spcPts val="3100"/>
              </a:lnSpc>
              <a:buSzPct val="100000"/>
              <a:buFont typeface="+mj-lt"/>
              <a:buAutoNum type="arabicPeriod" startAt="3"/>
            </a:pPr>
            <a:r>
              <a:rPr lang="en-US" sz="1900" b="1" dirty="0">
                <a:solidFill>
                  <a:srgbClr val="CAD6DE"/>
                </a:solidFill>
                <a:latin typeface="Cabin" pitchFamily="34" charset="0"/>
                <a:ea typeface="Cabin" pitchFamily="34" charset="-122"/>
                <a:cs typeface="Cabin" pitchFamily="34" charset="-120"/>
              </a:rPr>
              <a:t>Libraries</a:t>
            </a:r>
            <a:r>
              <a:rPr lang="en-US" sz="1900" dirty="0">
                <a:solidFill>
                  <a:srgbClr val="CAD6DE"/>
                </a:solidFill>
                <a:latin typeface="Cabin" pitchFamily="34" charset="0"/>
                <a:ea typeface="Cabin" pitchFamily="34" charset="-122"/>
                <a:cs typeface="Cabin" pitchFamily="34" charset="-120"/>
              </a:rPr>
              <a:t>:</a:t>
            </a:r>
            <a:endParaRPr lang="en-US" sz="1900" dirty="0"/>
          </a:p>
        </p:txBody>
      </p:sp>
      <p:sp>
        <p:nvSpPr>
          <p:cNvPr id="7" name="Text 5"/>
          <p:cNvSpPr/>
          <p:nvPr/>
        </p:nvSpPr>
        <p:spPr>
          <a:xfrm>
            <a:off x="968693" y="4382095"/>
            <a:ext cx="12692896" cy="395049"/>
          </a:xfrm>
          <a:prstGeom prst="rect">
            <a:avLst/>
          </a:prstGeom>
          <a:noFill/>
          <a:ln/>
        </p:spPr>
        <p:txBody>
          <a:bodyPr wrap="none" lIns="0" tIns="0" rIns="0" bIns="0" rtlCol="0" anchor="t"/>
          <a:lstStyle/>
          <a:p>
            <a:pPr marL="685800" lvl="1" indent="-342900" algn="l">
              <a:lnSpc>
                <a:spcPts val="3100"/>
              </a:lnSpc>
              <a:buSzPct val="100000"/>
              <a:buChar char="•"/>
            </a:pPr>
            <a:r>
              <a:rPr lang="en-US" sz="1900" b="1" dirty="0">
                <a:solidFill>
                  <a:srgbClr val="CAD6DE"/>
                </a:solidFill>
                <a:latin typeface="Cabin" pitchFamily="34" charset="0"/>
                <a:ea typeface="Cabin" pitchFamily="34" charset="-122"/>
                <a:cs typeface="Cabin" pitchFamily="34" charset="-120"/>
              </a:rPr>
              <a:t>Data Processing</a:t>
            </a:r>
            <a:r>
              <a:rPr lang="en-US" sz="1900" dirty="0">
                <a:solidFill>
                  <a:srgbClr val="CAD6DE"/>
                </a:solidFill>
                <a:latin typeface="Cabin" pitchFamily="34" charset="0"/>
                <a:ea typeface="Cabin" pitchFamily="34" charset="-122"/>
                <a:cs typeface="Cabin" pitchFamily="34" charset="-120"/>
              </a:rPr>
              <a:t>: Pandas, NumPy</a:t>
            </a:r>
            <a:endParaRPr lang="en-US" sz="1900" dirty="0"/>
          </a:p>
        </p:txBody>
      </p:sp>
      <p:sp>
        <p:nvSpPr>
          <p:cNvPr id="8" name="Text 6"/>
          <p:cNvSpPr/>
          <p:nvPr/>
        </p:nvSpPr>
        <p:spPr>
          <a:xfrm>
            <a:off x="968693" y="4863465"/>
            <a:ext cx="12692896" cy="395049"/>
          </a:xfrm>
          <a:prstGeom prst="rect">
            <a:avLst/>
          </a:prstGeom>
          <a:noFill/>
          <a:ln/>
        </p:spPr>
        <p:txBody>
          <a:bodyPr wrap="none" lIns="0" tIns="0" rIns="0" bIns="0" rtlCol="0" anchor="t"/>
          <a:lstStyle/>
          <a:p>
            <a:pPr marL="685800" lvl="1" indent="-342900" algn="l">
              <a:lnSpc>
                <a:spcPts val="3100"/>
              </a:lnSpc>
              <a:buSzPct val="100000"/>
              <a:buChar char="•"/>
            </a:pPr>
            <a:r>
              <a:rPr lang="en-US" sz="1900" b="1" dirty="0">
                <a:solidFill>
                  <a:srgbClr val="CAD6DE"/>
                </a:solidFill>
                <a:latin typeface="Cabin" pitchFamily="34" charset="0"/>
                <a:ea typeface="Cabin" pitchFamily="34" charset="-122"/>
                <a:cs typeface="Cabin" pitchFamily="34" charset="-120"/>
              </a:rPr>
              <a:t>Machine Learning</a:t>
            </a:r>
            <a:r>
              <a:rPr lang="en-US" sz="1900" dirty="0">
                <a:solidFill>
                  <a:srgbClr val="CAD6DE"/>
                </a:solidFill>
                <a:latin typeface="Cabin" pitchFamily="34" charset="0"/>
                <a:ea typeface="Cabin" pitchFamily="34" charset="-122"/>
                <a:cs typeface="Cabin" pitchFamily="34" charset="-120"/>
              </a:rPr>
              <a:t>: Scikit-Learn</a:t>
            </a:r>
            <a:endParaRPr lang="en-US" sz="1900" dirty="0"/>
          </a:p>
        </p:txBody>
      </p:sp>
      <p:sp>
        <p:nvSpPr>
          <p:cNvPr id="9" name="Text 7"/>
          <p:cNvSpPr/>
          <p:nvPr/>
        </p:nvSpPr>
        <p:spPr>
          <a:xfrm>
            <a:off x="968693" y="5344835"/>
            <a:ext cx="12692896" cy="395049"/>
          </a:xfrm>
          <a:prstGeom prst="rect">
            <a:avLst/>
          </a:prstGeom>
          <a:noFill/>
          <a:ln/>
        </p:spPr>
        <p:txBody>
          <a:bodyPr wrap="none" lIns="0" tIns="0" rIns="0" bIns="0" rtlCol="0" anchor="t"/>
          <a:lstStyle/>
          <a:p>
            <a:pPr marL="685800" lvl="1" indent="-342900" algn="l">
              <a:lnSpc>
                <a:spcPts val="3100"/>
              </a:lnSpc>
              <a:buSzPct val="100000"/>
              <a:buChar char="•"/>
            </a:pPr>
            <a:r>
              <a:rPr lang="en-US" sz="1900" b="1" dirty="0">
                <a:solidFill>
                  <a:srgbClr val="CAD6DE"/>
                </a:solidFill>
                <a:latin typeface="Cabin" pitchFamily="34" charset="0"/>
                <a:ea typeface="Cabin" pitchFamily="34" charset="-122"/>
                <a:cs typeface="Cabin" pitchFamily="34" charset="-120"/>
              </a:rPr>
              <a:t>Data Visualization</a:t>
            </a:r>
            <a:r>
              <a:rPr lang="en-US" sz="1900" dirty="0">
                <a:solidFill>
                  <a:srgbClr val="CAD6DE"/>
                </a:solidFill>
                <a:latin typeface="Cabin" pitchFamily="34" charset="0"/>
                <a:ea typeface="Cabin" pitchFamily="34" charset="-122"/>
                <a:cs typeface="Cabin" pitchFamily="34" charset="-120"/>
              </a:rPr>
              <a:t>: Matplotlib, Seaborn</a:t>
            </a:r>
            <a:endParaRPr lang="en-US" sz="1900" dirty="0"/>
          </a:p>
        </p:txBody>
      </p:sp>
      <p:sp>
        <p:nvSpPr>
          <p:cNvPr id="10" name="Text 8"/>
          <p:cNvSpPr/>
          <p:nvPr/>
        </p:nvSpPr>
        <p:spPr>
          <a:xfrm>
            <a:off x="968693" y="5826204"/>
            <a:ext cx="12692896" cy="395049"/>
          </a:xfrm>
          <a:prstGeom prst="rect">
            <a:avLst/>
          </a:prstGeom>
          <a:noFill/>
          <a:ln/>
        </p:spPr>
        <p:txBody>
          <a:bodyPr wrap="none" lIns="0" tIns="0" rIns="0" bIns="0" rtlCol="0" anchor="t"/>
          <a:lstStyle/>
          <a:p>
            <a:pPr marL="685800" lvl="1" indent="-342900" algn="l">
              <a:lnSpc>
                <a:spcPts val="3100"/>
              </a:lnSpc>
              <a:buSzPct val="100000"/>
              <a:buChar char="•"/>
            </a:pPr>
            <a:r>
              <a:rPr lang="en-US" sz="1900" b="1" dirty="0">
                <a:solidFill>
                  <a:srgbClr val="CAD6DE"/>
                </a:solidFill>
                <a:latin typeface="Cabin" pitchFamily="34" charset="0"/>
                <a:ea typeface="Cabin" pitchFamily="34" charset="-122"/>
                <a:cs typeface="Cabin" pitchFamily="34" charset="-120"/>
              </a:rPr>
              <a:t>Model Evaluation</a:t>
            </a:r>
            <a:r>
              <a:rPr lang="en-US" sz="1900" dirty="0">
                <a:solidFill>
                  <a:srgbClr val="CAD6DE"/>
                </a:solidFill>
                <a:latin typeface="Cabin" pitchFamily="34" charset="0"/>
                <a:ea typeface="Cabin" pitchFamily="34" charset="-122"/>
                <a:cs typeface="Cabin" pitchFamily="34" charset="-120"/>
              </a:rPr>
              <a:t>: SciPy</a:t>
            </a:r>
            <a:endParaRPr lang="en-US" sz="1900" dirty="0"/>
          </a:p>
        </p:txBody>
      </p:sp>
      <p:sp>
        <p:nvSpPr>
          <p:cNvPr id="11" name="Text 9"/>
          <p:cNvSpPr/>
          <p:nvPr/>
        </p:nvSpPr>
        <p:spPr>
          <a:xfrm>
            <a:off x="968693" y="6307574"/>
            <a:ext cx="12692896" cy="395049"/>
          </a:xfrm>
          <a:prstGeom prst="rect">
            <a:avLst/>
          </a:prstGeom>
          <a:noFill/>
          <a:ln/>
        </p:spPr>
        <p:txBody>
          <a:bodyPr wrap="none" lIns="0" tIns="0" rIns="0" bIns="0" rtlCol="0" anchor="t"/>
          <a:lstStyle/>
          <a:p>
            <a:pPr marL="342900" indent="-342900" algn="l">
              <a:lnSpc>
                <a:spcPts val="3100"/>
              </a:lnSpc>
              <a:buSzPct val="100000"/>
              <a:buFont typeface="+mj-lt"/>
              <a:buAutoNum type="arabicPeriod" startAt="4"/>
            </a:pPr>
            <a:r>
              <a:rPr lang="en-US" sz="1900" b="1" dirty="0">
                <a:solidFill>
                  <a:srgbClr val="CAD6DE"/>
                </a:solidFill>
                <a:latin typeface="Cabin" pitchFamily="34" charset="0"/>
                <a:ea typeface="Cabin" pitchFamily="34" charset="-122"/>
                <a:cs typeface="Cabin" pitchFamily="34" charset="-120"/>
              </a:rPr>
              <a:t>Development Environment</a:t>
            </a:r>
            <a:r>
              <a:rPr lang="en-US" sz="1900" dirty="0">
                <a:solidFill>
                  <a:srgbClr val="CAD6DE"/>
                </a:solidFill>
                <a:latin typeface="Cabin" pitchFamily="34" charset="0"/>
                <a:ea typeface="Cabin" pitchFamily="34" charset="-122"/>
                <a:cs typeface="Cabin" pitchFamily="34" charset="-120"/>
              </a:rPr>
              <a:t>: Jupyter Notebook, PyCharm, or VS Code</a:t>
            </a:r>
            <a:endParaRPr lang="en-US" sz="1900" dirty="0"/>
          </a:p>
        </p:txBody>
      </p:sp>
      <p:sp>
        <p:nvSpPr>
          <p:cNvPr id="12" name="Text 10"/>
          <p:cNvSpPr/>
          <p:nvPr/>
        </p:nvSpPr>
        <p:spPr>
          <a:xfrm>
            <a:off x="968693" y="6986468"/>
            <a:ext cx="12692896" cy="395049"/>
          </a:xfrm>
          <a:prstGeom prst="rect">
            <a:avLst/>
          </a:prstGeom>
          <a:noFill/>
          <a:ln/>
        </p:spPr>
        <p:txBody>
          <a:bodyPr wrap="none" lIns="0" tIns="0" rIns="0" bIns="0" rtlCol="0" anchor="t"/>
          <a:lstStyle/>
          <a:p>
            <a:pPr marL="342900" indent="-342900" algn="l">
              <a:lnSpc>
                <a:spcPts val="3100"/>
              </a:lnSpc>
              <a:buSzPct val="100000"/>
              <a:buFont typeface="+mj-lt"/>
              <a:buAutoNum type="arabicPeriod" startAt="5"/>
            </a:pPr>
            <a:r>
              <a:rPr lang="en-US" sz="1900" b="1" dirty="0">
                <a:solidFill>
                  <a:srgbClr val="CAD6DE"/>
                </a:solidFill>
                <a:latin typeface="Cabin" pitchFamily="34" charset="0"/>
                <a:ea typeface="Cabin" pitchFamily="34" charset="-122"/>
                <a:cs typeface="Cabin" pitchFamily="34" charset="-120"/>
              </a:rPr>
              <a:t>Data Sources</a:t>
            </a:r>
            <a:r>
              <a:rPr lang="en-US" sz="1900" dirty="0">
                <a:solidFill>
                  <a:srgbClr val="CAD6DE"/>
                </a:solidFill>
                <a:latin typeface="Cabin" pitchFamily="34" charset="0"/>
                <a:ea typeface="Cabin" pitchFamily="34" charset="-122"/>
                <a:cs typeface="Cabin" pitchFamily="34" charset="-120"/>
              </a:rPr>
              <a:t>: Cricbuzz API, or data files in CSV/YAML format for match and player statistics</a:t>
            </a:r>
            <a:endParaRPr lang="en-US" sz="1900" dirty="0"/>
          </a:p>
        </p:txBody>
      </p:sp>
      <p:sp>
        <p:nvSpPr>
          <p:cNvPr id="13" name="Text 0">
            <a:extLst>
              <a:ext uri="{FF2B5EF4-FFF2-40B4-BE49-F238E27FC236}">
                <a16:creationId xmlns:a16="http://schemas.microsoft.com/office/drawing/2014/main" id="{D9E208D3-FD93-3EE0-E909-BDFBDCB4A344}"/>
              </a:ext>
            </a:extLst>
          </p:cNvPr>
          <p:cNvSpPr/>
          <p:nvPr/>
        </p:nvSpPr>
        <p:spPr>
          <a:xfrm>
            <a:off x="864036" y="549774"/>
            <a:ext cx="6964120" cy="726043"/>
          </a:xfrm>
          <a:prstGeom prst="rect">
            <a:avLst/>
          </a:prstGeom>
          <a:noFill/>
          <a:ln/>
        </p:spPr>
        <p:txBody>
          <a:bodyPr wrap="none" lIns="0" tIns="0" rIns="0" bIns="0" rtlCol="0" anchor="t"/>
          <a:lstStyle/>
          <a:p>
            <a:pPr marL="0" indent="0">
              <a:lnSpc>
                <a:spcPts val="5700"/>
              </a:lnSpc>
              <a:buNone/>
            </a:pPr>
            <a:r>
              <a:rPr lang="en-US" sz="3600" dirty="0">
                <a:solidFill>
                  <a:srgbClr val="FFFFFF"/>
                </a:solidFill>
                <a:latin typeface="Unbounded" pitchFamily="34" charset="0"/>
                <a:ea typeface="Unbounded" pitchFamily="34" charset="-122"/>
                <a:cs typeface="Unbounded" pitchFamily="34" charset="-120"/>
              </a:rPr>
              <a:t>Software Requirements</a:t>
            </a:r>
            <a:endParaRPr lang="en-US" sz="3600" dirty="0"/>
          </a:p>
        </p:txBody>
      </p:sp>
      <p:pic>
        <p:nvPicPr>
          <p:cNvPr id="14" name="Picture 13">
            <a:extLst>
              <a:ext uri="{FF2B5EF4-FFF2-40B4-BE49-F238E27FC236}">
                <a16:creationId xmlns:a16="http://schemas.microsoft.com/office/drawing/2014/main" id="{48661ABC-7A79-E82B-E864-540C0A4DE34A}"/>
              </a:ext>
            </a:extLst>
          </p:cNvPr>
          <p:cNvPicPr>
            <a:picLocks noChangeAspect="1"/>
          </p:cNvPicPr>
          <p:nvPr/>
        </p:nvPicPr>
        <p:blipFill>
          <a:blip r:embed="rId3"/>
          <a:stretch>
            <a:fillRect/>
          </a:stretch>
        </p:blipFill>
        <p:spPr>
          <a:xfrm>
            <a:off x="12545217" y="7665362"/>
            <a:ext cx="1962424" cy="4667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4" name="Text 1"/>
          <p:cNvSpPr/>
          <p:nvPr/>
        </p:nvSpPr>
        <p:spPr>
          <a:xfrm>
            <a:off x="6350437" y="3374946"/>
            <a:ext cx="7415927" cy="395049"/>
          </a:xfrm>
          <a:prstGeom prst="rect">
            <a:avLst/>
          </a:prstGeom>
          <a:noFill/>
          <a:ln/>
        </p:spPr>
        <p:txBody>
          <a:bodyPr wrap="none" lIns="0" tIns="0" rIns="0" bIns="0" rtlCol="0" anchor="t"/>
          <a:lstStyle/>
          <a:p>
            <a:pPr marL="0" indent="0">
              <a:lnSpc>
                <a:spcPts val="3100"/>
              </a:lnSpc>
              <a:buNone/>
            </a:pPr>
            <a:r>
              <a:rPr lang="en-US" sz="1900" b="1" dirty="0">
                <a:solidFill>
                  <a:srgbClr val="CAD6DE"/>
                </a:solidFill>
                <a:latin typeface="Cabin" pitchFamily="34" charset="0"/>
                <a:ea typeface="Cabin" pitchFamily="34" charset="-122"/>
                <a:cs typeface="Cabin" pitchFamily="34" charset="-120"/>
              </a:rPr>
              <a:t>Hardware Requirements</a:t>
            </a:r>
            <a:endParaRPr lang="en-US" sz="1900" dirty="0"/>
          </a:p>
        </p:txBody>
      </p:sp>
      <p:sp>
        <p:nvSpPr>
          <p:cNvPr id="5" name="Text 2"/>
          <p:cNvSpPr/>
          <p:nvPr/>
        </p:nvSpPr>
        <p:spPr>
          <a:xfrm>
            <a:off x="6350437" y="4047649"/>
            <a:ext cx="7415927" cy="395049"/>
          </a:xfrm>
          <a:prstGeom prst="rect">
            <a:avLst/>
          </a:prstGeom>
          <a:noFill/>
          <a:ln/>
        </p:spPr>
        <p:txBody>
          <a:bodyPr wrap="none" lIns="0" tIns="0" rIns="0" bIns="0" rtlCol="0" anchor="t"/>
          <a:lstStyle/>
          <a:p>
            <a:pPr marL="342900" indent="-342900" algn="l">
              <a:lnSpc>
                <a:spcPts val="3100"/>
              </a:lnSpc>
              <a:buSzPct val="100000"/>
              <a:buFont typeface="+mj-lt"/>
              <a:buAutoNum type="arabicPeriod"/>
            </a:pPr>
            <a:r>
              <a:rPr lang="en-US" sz="1900" b="1" dirty="0">
                <a:solidFill>
                  <a:srgbClr val="CAD6DE"/>
                </a:solidFill>
                <a:latin typeface="Cabin" pitchFamily="34" charset="0"/>
                <a:ea typeface="Cabin" pitchFamily="34" charset="-122"/>
                <a:cs typeface="Cabin" pitchFamily="34" charset="-120"/>
              </a:rPr>
              <a:t>Processor</a:t>
            </a:r>
            <a:r>
              <a:rPr lang="en-US" sz="1900" dirty="0">
                <a:solidFill>
                  <a:srgbClr val="CAD6DE"/>
                </a:solidFill>
                <a:latin typeface="Cabin" pitchFamily="34" charset="0"/>
                <a:ea typeface="Cabin" pitchFamily="34" charset="-122"/>
                <a:cs typeface="Cabin" pitchFamily="34" charset="-120"/>
              </a:rPr>
              <a:t>: Intel i5 or equivalent (minimum)</a:t>
            </a:r>
            <a:endParaRPr lang="en-US" sz="1900" dirty="0"/>
          </a:p>
        </p:txBody>
      </p:sp>
      <p:sp>
        <p:nvSpPr>
          <p:cNvPr id="6" name="Text 3"/>
          <p:cNvSpPr/>
          <p:nvPr/>
        </p:nvSpPr>
        <p:spPr>
          <a:xfrm>
            <a:off x="6350437" y="4529018"/>
            <a:ext cx="7415927" cy="395049"/>
          </a:xfrm>
          <a:prstGeom prst="rect">
            <a:avLst/>
          </a:prstGeom>
          <a:noFill/>
          <a:ln/>
        </p:spPr>
        <p:txBody>
          <a:bodyPr wrap="none" lIns="0" tIns="0" rIns="0" bIns="0" rtlCol="0" anchor="t"/>
          <a:lstStyle/>
          <a:p>
            <a:pPr marL="342900" indent="-342900" algn="l">
              <a:lnSpc>
                <a:spcPts val="3100"/>
              </a:lnSpc>
              <a:buSzPct val="100000"/>
              <a:buFont typeface="+mj-lt"/>
              <a:buAutoNum type="arabicPeriod" startAt="2"/>
            </a:pPr>
            <a:r>
              <a:rPr lang="en-US" sz="1900" b="1" dirty="0">
                <a:solidFill>
                  <a:srgbClr val="CAD6DE"/>
                </a:solidFill>
                <a:latin typeface="Cabin" pitchFamily="34" charset="0"/>
                <a:ea typeface="Cabin" pitchFamily="34" charset="-122"/>
                <a:cs typeface="Cabin" pitchFamily="34" charset="-120"/>
              </a:rPr>
              <a:t>RAM</a:t>
            </a:r>
            <a:r>
              <a:rPr lang="en-US" sz="1900" dirty="0">
                <a:solidFill>
                  <a:srgbClr val="CAD6DE"/>
                </a:solidFill>
                <a:latin typeface="Cabin" pitchFamily="34" charset="0"/>
                <a:ea typeface="Cabin" pitchFamily="34" charset="-122"/>
                <a:cs typeface="Cabin" pitchFamily="34" charset="-120"/>
              </a:rPr>
              <a:t>: 8 GB (minimum), 16 GB recommended for faster processing</a:t>
            </a:r>
            <a:endParaRPr lang="en-US" sz="1900" dirty="0"/>
          </a:p>
        </p:txBody>
      </p:sp>
      <p:sp>
        <p:nvSpPr>
          <p:cNvPr id="7" name="Text 4"/>
          <p:cNvSpPr/>
          <p:nvPr/>
        </p:nvSpPr>
        <p:spPr>
          <a:xfrm>
            <a:off x="6350437" y="5010388"/>
            <a:ext cx="7415927" cy="790099"/>
          </a:xfrm>
          <a:prstGeom prst="rect">
            <a:avLst/>
          </a:prstGeom>
          <a:noFill/>
          <a:ln/>
        </p:spPr>
        <p:txBody>
          <a:bodyPr wrap="square" lIns="0" tIns="0" rIns="0" bIns="0" rtlCol="0" anchor="t"/>
          <a:lstStyle/>
          <a:p>
            <a:pPr marL="342900" indent="-342900" algn="l">
              <a:lnSpc>
                <a:spcPts val="3100"/>
              </a:lnSpc>
              <a:buSzPct val="100000"/>
              <a:buFont typeface="+mj-lt"/>
              <a:buAutoNum type="arabicPeriod" startAt="3"/>
            </a:pPr>
            <a:r>
              <a:rPr lang="en-US" sz="1900" b="1" dirty="0">
                <a:solidFill>
                  <a:srgbClr val="CAD6DE"/>
                </a:solidFill>
                <a:latin typeface="Cabin" pitchFamily="34" charset="0"/>
                <a:ea typeface="Cabin" pitchFamily="34" charset="-122"/>
                <a:cs typeface="Cabin" pitchFamily="34" charset="-120"/>
              </a:rPr>
              <a:t>Storage</a:t>
            </a:r>
            <a:r>
              <a:rPr lang="en-US" sz="1900" dirty="0">
                <a:solidFill>
                  <a:srgbClr val="CAD6DE"/>
                </a:solidFill>
                <a:latin typeface="Cabin" pitchFamily="34" charset="0"/>
                <a:ea typeface="Cabin" pitchFamily="34" charset="-122"/>
                <a:cs typeface="Cabin" pitchFamily="34" charset="-120"/>
              </a:rPr>
              <a:t>: At least 20 GB of free disk space for datasets and model storage</a:t>
            </a:r>
            <a:endParaRPr lang="en-US" sz="1900" dirty="0"/>
          </a:p>
        </p:txBody>
      </p:sp>
      <p:sp>
        <p:nvSpPr>
          <p:cNvPr id="8" name="Text 5"/>
          <p:cNvSpPr/>
          <p:nvPr/>
        </p:nvSpPr>
        <p:spPr>
          <a:xfrm>
            <a:off x="6350437" y="5886807"/>
            <a:ext cx="7415927" cy="790099"/>
          </a:xfrm>
          <a:prstGeom prst="rect">
            <a:avLst/>
          </a:prstGeom>
          <a:noFill/>
          <a:ln/>
        </p:spPr>
        <p:txBody>
          <a:bodyPr wrap="square" lIns="0" tIns="0" rIns="0" bIns="0" rtlCol="0" anchor="t"/>
          <a:lstStyle/>
          <a:p>
            <a:pPr marL="342900" indent="-342900" algn="l">
              <a:lnSpc>
                <a:spcPts val="3100"/>
              </a:lnSpc>
              <a:buSzPct val="100000"/>
              <a:buFont typeface="+mj-lt"/>
              <a:buAutoNum type="arabicPeriod" startAt="4"/>
            </a:pPr>
            <a:r>
              <a:rPr lang="en-US" sz="1900" b="1" dirty="0">
                <a:solidFill>
                  <a:srgbClr val="CAD6DE"/>
                </a:solidFill>
                <a:latin typeface="Cabin" pitchFamily="34" charset="0"/>
                <a:ea typeface="Cabin" pitchFamily="34" charset="-122"/>
                <a:cs typeface="Cabin" pitchFamily="34" charset="-120"/>
              </a:rPr>
              <a:t>GPU</a:t>
            </a:r>
            <a:r>
              <a:rPr lang="en-US" sz="1900" dirty="0">
                <a:solidFill>
                  <a:srgbClr val="CAD6DE"/>
                </a:solidFill>
                <a:latin typeface="Cabin" pitchFamily="34" charset="0"/>
                <a:ea typeface="Cabin" pitchFamily="34" charset="-122"/>
                <a:cs typeface="Cabin" pitchFamily="34" charset="-120"/>
              </a:rPr>
              <a:t>: Optional, but recommended for faster model training, especially for large datasets</a:t>
            </a:r>
            <a:endParaRPr lang="en-US" sz="1900" dirty="0"/>
          </a:p>
        </p:txBody>
      </p:sp>
      <p:sp>
        <p:nvSpPr>
          <p:cNvPr id="10" name="Text 0">
            <a:extLst>
              <a:ext uri="{FF2B5EF4-FFF2-40B4-BE49-F238E27FC236}">
                <a16:creationId xmlns:a16="http://schemas.microsoft.com/office/drawing/2014/main" id="{357840EA-E8FD-5821-3934-3DDF817852A7}"/>
              </a:ext>
            </a:extLst>
          </p:cNvPr>
          <p:cNvSpPr/>
          <p:nvPr/>
        </p:nvSpPr>
        <p:spPr>
          <a:xfrm>
            <a:off x="6239472" y="1652945"/>
            <a:ext cx="5603123" cy="1452086"/>
          </a:xfrm>
          <a:prstGeom prst="rect">
            <a:avLst/>
          </a:prstGeom>
          <a:noFill/>
          <a:ln/>
        </p:spPr>
        <p:txBody>
          <a:bodyPr wrap="none" lIns="0" tIns="0" rIns="0" bIns="0" rtlCol="0" anchor="t"/>
          <a:lstStyle/>
          <a:p>
            <a:pPr marL="0" indent="0">
              <a:lnSpc>
                <a:spcPts val="5700"/>
              </a:lnSpc>
              <a:buNone/>
            </a:pPr>
            <a:r>
              <a:rPr lang="en-US" sz="4000" dirty="0">
                <a:solidFill>
                  <a:srgbClr val="FFFFFF"/>
                </a:solidFill>
                <a:latin typeface="Unbounded" pitchFamily="34" charset="0"/>
                <a:ea typeface="Unbounded" pitchFamily="34" charset="-122"/>
                <a:cs typeface="Unbounded" pitchFamily="34" charset="-120"/>
              </a:rPr>
              <a:t>Hardware </a:t>
            </a:r>
          </a:p>
          <a:p>
            <a:pPr marL="0" indent="0">
              <a:lnSpc>
                <a:spcPts val="5700"/>
              </a:lnSpc>
              <a:buNone/>
            </a:pPr>
            <a:r>
              <a:rPr lang="en-US" sz="4000" dirty="0">
                <a:solidFill>
                  <a:srgbClr val="FFFFFF"/>
                </a:solidFill>
                <a:latin typeface="Unbounded" pitchFamily="34" charset="0"/>
                <a:ea typeface="Unbounded" pitchFamily="34" charset="-122"/>
                <a:cs typeface="Unbounded" pitchFamily="34" charset="-120"/>
              </a:rPr>
              <a:t>requirements</a:t>
            </a:r>
            <a:endParaRPr lang="en-US" sz="4000" dirty="0"/>
          </a:p>
        </p:txBody>
      </p:sp>
      <p:pic>
        <p:nvPicPr>
          <p:cNvPr id="9" name="Picture 8">
            <a:extLst>
              <a:ext uri="{FF2B5EF4-FFF2-40B4-BE49-F238E27FC236}">
                <a16:creationId xmlns:a16="http://schemas.microsoft.com/office/drawing/2014/main" id="{D1694929-CD8B-6EE5-264C-12E477563EF6}"/>
              </a:ext>
            </a:extLst>
          </p:cNvPr>
          <p:cNvPicPr>
            <a:picLocks noChangeAspect="1"/>
          </p:cNvPicPr>
          <p:nvPr/>
        </p:nvPicPr>
        <p:blipFill>
          <a:blip r:embed="rId4"/>
          <a:stretch>
            <a:fillRect/>
          </a:stretch>
        </p:blipFill>
        <p:spPr>
          <a:xfrm>
            <a:off x="12578671" y="7695121"/>
            <a:ext cx="1962424" cy="4667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4" name="Text 1"/>
          <p:cNvSpPr/>
          <p:nvPr/>
        </p:nvSpPr>
        <p:spPr>
          <a:xfrm>
            <a:off x="709732" y="1742361"/>
            <a:ext cx="7724537" cy="324326"/>
          </a:xfrm>
          <a:prstGeom prst="rect">
            <a:avLst/>
          </a:prstGeom>
          <a:noFill/>
          <a:ln/>
        </p:spPr>
        <p:txBody>
          <a:bodyPr wrap="none" lIns="0" tIns="0" rIns="0" bIns="0" rtlCol="0" anchor="t"/>
          <a:lstStyle/>
          <a:p>
            <a:pPr algn="l">
              <a:lnSpc>
                <a:spcPts val="2550"/>
              </a:lnSpc>
              <a:buSzPct val="100000"/>
            </a:pPr>
            <a:endParaRPr lang="en-US" sz="1550" dirty="0"/>
          </a:p>
        </p:txBody>
      </p:sp>
      <p:sp>
        <p:nvSpPr>
          <p:cNvPr id="5" name="Text 2"/>
          <p:cNvSpPr/>
          <p:nvPr/>
        </p:nvSpPr>
        <p:spPr>
          <a:xfrm>
            <a:off x="709732" y="2137648"/>
            <a:ext cx="7724537" cy="648653"/>
          </a:xfrm>
          <a:prstGeom prst="rect">
            <a:avLst/>
          </a:prstGeom>
          <a:noFill/>
          <a:ln/>
        </p:spPr>
        <p:txBody>
          <a:bodyPr wrap="square" lIns="0" tIns="0" rIns="0" bIns="0" rtlCol="0" anchor="t"/>
          <a:lstStyle/>
          <a:p>
            <a:pPr marL="342900" lvl="1" algn="l">
              <a:lnSpc>
                <a:spcPts val="2550"/>
              </a:lnSpc>
              <a:buSzPct val="100000"/>
            </a:pPr>
            <a:endParaRPr lang="en-US" sz="1550" dirty="0"/>
          </a:p>
        </p:txBody>
      </p:sp>
      <p:sp>
        <p:nvSpPr>
          <p:cNvPr id="6" name="Text 3"/>
          <p:cNvSpPr/>
          <p:nvPr/>
        </p:nvSpPr>
        <p:spPr>
          <a:xfrm>
            <a:off x="709732" y="2857262"/>
            <a:ext cx="7724537" cy="324326"/>
          </a:xfrm>
          <a:prstGeom prst="rect">
            <a:avLst/>
          </a:prstGeom>
          <a:noFill/>
          <a:ln/>
        </p:spPr>
        <p:txBody>
          <a:bodyPr wrap="none" lIns="0" tIns="0" rIns="0" bIns="0" rtlCol="0" anchor="t"/>
          <a:lstStyle/>
          <a:p>
            <a:pPr marL="685800" lvl="1" indent="-342900" algn="l">
              <a:lnSpc>
                <a:spcPts val="2550"/>
              </a:lnSpc>
              <a:buSzPct val="100000"/>
              <a:buChar char="•"/>
            </a:pPr>
            <a:endParaRPr lang="en-US" sz="1550" dirty="0"/>
          </a:p>
        </p:txBody>
      </p:sp>
      <p:sp>
        <p:nvSpPr>
          <p:cNvPr id="7" name="Text 4"/>
          <p:cNvSpPr/>
          <p:nvPr/>
        </p:nvSpPr>
        <p:spPr>
          <a:xfrm>
            <a:off x="683653" y="1780318"/>
            <a:ext cx="7724537" cy="324326"/>
          </a:xfrm>
          <a:prstGeom prst="rect">
            <a:avLst/>
          </a:prstGeom>
          <a:noFill/>
          <a:ln/>
        </p:spPr>
        <p:txBody>
          <a:bodyPr wrap="none" lIns="0" tIns="0" rIns="0" bIns="0" rtlCol="0" anchor="t"/>
          <a:lstStyle/>
          <a:p>
            <a:pPr algn="l">
              <a:lnSpc>
                <a:spcPts val="2550"/>
              </a:lnSpc>
              <a:buSzPct val="100000"/>
            </a:pPr>
            <a:r>
              <a:rPr lang="en-US" sz="1550" b="1" dirty="0">
                <a:solidFill>
                  <a:srgbClr val="CAD6DE"/>
                </a:solidFill>
                <a:latin typeface="Cabin" pitchFamily="34" charset="0"/>
                <a:ea typeface="Cabin" pitchFamily="34" charset="-122"/>
                <a:cs typeface="Cabin" pitchFamily="34" charset="-120"/>
              </a:rPr>
              <a:t>Performance Analysis</a:t>
            </a:r>
            <a:r>
              <a:rPr lang="en-US" sz="1550" dirty="0">
                <a:solidFill>
                  <a:srgbClr val="CAD6DE"/>
                </a:solidFill>
                <a:latin typeface="Cabin" pitchFamily="34" charset="0"/>
                <a:ea typeface="Cabin" pitchFamily="34" charset="-122"/>
                <a:cs typeface="Cabin" pitchFamily="34" charset="-120"/>
              </a:rPr>
              <a:t>:</a:t>
            </a:r>
            <a:endParaRPr lang="en-US" sz="1550" dirty="0"/>
          </a:p>
        </p:txBody>
      </p:sp>
      <p:sp>
        <p:nvSpPr>
          <p:cNvPr id="8" name="Text 5"/>
          <p:cNvSpPr/>
          <p:nvPr/>
        </p:nvSpPr>
        <p:spPr>
          <a:xfrm>
            <a:off x="509009" y="2155388"/>
            <a:ext cx="7724537" cy="324326"/>
          </a:xfrm>
          <a:prstGeom prst="rect">
            <a:avLst/>
          </a:prstGeom>
          <a:noFill/>
          <a:ln/>
        </p:spPr>
        <p:txBody>
          <a:bodyPr wrap="none" lIns="0" tIns="0" rIns="0" bIns="0" rtlCol="0" anchor="t"/>
          <a:lstStyle/>
          <a:p>
            <a:pPr marL="685800" lvl="1" indent="-342900" algn="l">
              <a:lnSpc>
                <a:spcPts val="2550"/>
              </a:lnSpc>
              <a:buSzPct val="100000"/>
              <a:buChar char="•"/>
            </a:pPr>
            <a:r>
              <a:rPr lang="en-US" sz="1550" dirty="0">
                <a:solidFill>
                  <a:srgbClr val="CAD6DE"/>
                </a:solidFill>
                <a:latin typeface="Cabin" pitchFamily="34" charset="0"/>
                <a:ea typeface="Cabin" pitchFamily="34" charset="-122"/>
                <a:cs typeface="Cabin" pitchFamily="34" charset="-120"/>
              </a:rPr>
              <a:t>Extract features from batsman and bowler data for predictive modeling.</a:t>
            </a:r>
            <a:endParaRPr lang="en-US" sz="1550" dirty="0"/>
          </a:p>
        </p:txBody>
      </p:sp>
      <p:sp>
        <p:nvSpPr>
          <p:cNvPr id="9" name="Text 6"/>
          <p:cNvSpPr/>
          <p:nvPr/>
        </p:nvSpPr>
        <p:spPr>
          <a:xfrm>
            <a:off x="509008" y="2428094"/>
            <a:ext cx="7724537" cy="648653"/>
          </a:xfrm>
          <a:prstGeom prst="rect">
            <a:avLst/>
          </a:prstGeom>
          <a:noFill/>
          <a:ln/>
        </p:spPr>
        <p:txBody>
          <a:bodyPr wrap="square" lIns="0" tIns="0" rIns="0" bIns="0" rtlCol="0" anchor="t"/>
          <a:lstStyle/>
          <a:p>
            <a:pPr marL="685800" lvl="1" indent="-342900" algn="l">
              <a:lnSpc>
                <a:spcPts val="2550"/>
              </a:lnSpc>
              <a:buSzPct val="100000"/>
              <a:buChar char="•"/>
            </a:pPr>
            <a:r>
              <a:rPr lang="en-US" sz="1550" dirty="0">
                <a:solidFill>
                  <a:srgbClr val="CAD6DE"/>
                </a:solidFill>
                <a:latin typeface="Cabin" pitchFamily="34" charset="0"/>
                <a:ea typeface="Cabin" pitchFamily="34" charset="-122"/>
                <a:cs typeface="Cabin" pitchFamily="34" charset="-120"/>
              </a:rPr>
              <a:t>Analyze historical and contextual factors (e.g., pitch type, venue) impacting performance.</a:t>
            </a:r>
            <a:endParaRPr lang="en-US" sz="1550" dirty="0"/>
          </a:p>
        </p:txBody>
      </p:sp>
      <p:sp>
        <p:nvSpPr>
          <p:cNvPr id="10" name="Text 7"/>
          <p:cNvSpPr/>
          <p:nvPr/>
        </p:nvSpPr>
        <p:spPr>
          <a:xfrm>
            <a:off x="709731" y="3365239"/>
            <a:ext cx="7724537" cy="324326"/>
          </a:xfrm>
          <a:prstGeom prst="rect">
            <a:avLst/>
          </a:prstGeom>
          <a:noFill/>
          <a:ln/>
        </p:spPr>
        <p:txBody>
          <a:bodyPr wrap="none" lIns="0" tIns="0" rIns="0" bIns="0" rtlCol="0" anchor="t"/>
          <a:lstStyle/>
          <a:p>
            <a:pPr algn="l">
              <a:lnSpc>
                <a:spcPts val="2550"/>
              </a:lnSpc>
              <a:buSzPct val="100000"/>
            </a:pPr>
            <a:r>
              <a:rPr lang="en-US" sz="1550" b="1" dirty="0">
                <a:solidFill>
                  <a:srgbClr val="CAD6DE"/>
                </a:solidFill>
                <a:latin typeface="Cabin" pitchFamily="34" charset="0"/>
                <a:ea typeface="Cabin" pitchFamily="34" charset="-122"/>
                <a:cs typeface="Cabin" pitchFamily="34" charset="-120"/>
              </a:rPr>
              <a:t>Prediction Module</a:t>
            </a:r>
            <a:r>
              <a:rPr lang="en-US" sz="1550" dirty="0">
                <a:solidFill>
                  <a:srgbClr val="CAD6DE"/>
                </a:solidFill>
                <a:latin typeface="Cabin" pitchFamily="34" charset="0"/>
                <a:ea typeface="Cabin" pitchFamily="34" charset="-122"/>
                <a:cs typeface="Cabin" pitchFamily="34" charset="-120"/>
              </a:rPr>
              <a:t>:</a:t>
            </a:r>
            <a:endParaRPr lang="en-US" sz="1550" dirty="0"/>
          </a:p>
        </p:txBody>
      </p:sp>
      <p:sp>
        <p:nvSpPr>
          <p:cNvPr id="11" name="Text 8"/>
          <p:cNvSpPr/>
          <p:nvPr/>
        </p:nvSpPr>
        <p:spPr>
          <a:xfrm>
            <a:off x="709732" y="3742895"/>
            <a:ext cx="7724537" cy="324326"/>
          </a:xfrm>
          <a:prstGeom prst="rect">
            <a:avLst/>
          </a:prstGeom>
          <a:noFill/>
          <a:ln/>
        </p:spPr>
        <p:txBody>
          <a:bodyPr wrap="none" lIns="0" tIns="0" rIns="0" bIns="0" rtlCol="0" anchor="t"/>
          <a:lstStyle/>
          <a:p>
            <a:pPr marL="685800" lvl="1" indent="-342900" algn="l">
              <a:lnSpc>
                <a:spcPts val="2550"/>
              </a:lnSpc>
              <a:buSzPct val="100000"/>
              <a:buChar char="•"/>
            </a:pPr>
            <a:r>
              <a:rPr lang="en-US" sz="1550" dirty="0">
                <a:solidFill>
                  <a:srgbClr val="CAD6DE"/>
                </a:solidFill>
                <a:latin typeface="Cabin" pitchFamily="34" charset="0"/>
                <a:ea typeface="Cabin" pitchFamily="34" charset="-122"/>
                <a:cs typeface="Cabin" pitchFamily="34" charset="-120"/>
              </a:rPr>
              <a:t>Train the model using algorithms like SVM and Random Forest.</a:t>
            </a:r>
            <a:endParaRPr lang="en-US" sz="1550" dirty="0"/>
          </a:p>
        </p:txBody>
      </p:sp>
      <p:sp>
        <p:nvSpPr>
          <p:cNvPr id="12" name="Text 9"/>
          <p:cNvSpPr/>
          <p:nvPr/>
        </p:nvSpPr>
        <p:spPr>
          <a:xfrm>
            <a:off x="683657" y="4162380"/>
            <a:ext cx="7724537" cy="324326"/>
          </a:xfrm>
          <a:prstGeom prst="rect">
            <a:avLst/>
          </a:prstGeom>
          <a:noFill/>
          <a:ln/>
        </p:spPr>
        <p:txBody>
          <a:bodyPr wrap="none" lIns="0" tIns="0" rIns="0" bIns="0" rtlCol="0" anchor="t"/>
          <a:lstStyle/>
          <a:p>
            <a:pPr marL="685800" lvl="1" indent="-342900" algn="l">
              <a:lnSpc>
                <a:spcPts val="2550"/>
              </a:lnSpc>
              <a:buSzPct val="100000"/>
              <a:buChar char="•"/>
            </a:pPr>
            <a:r>
              <a:rPr lang="en-US" sz="1550" dirty="0">
                <a:solidFill>
                  <a:srgbClr val="CAD6DE"/>
                </a:solidFill>
                <a:latin typeface="Cabin" pitchFamily="34" charset="0"/>
                <a:ea typeface="Cabin" pitchFamily="34" charset="-122"/>
                <a:cs typeface="Cabin" pitchFamily="34" charset="-120"/>
              </a:rPr>
              <a:t>Accept user inputs (team, opponent, venue) and generate performance predictions.</a:t>
            </a:r>
            <a:endParaRPr lang="en-US" sz="1550" dirty="0"/>
          </a:p>
        </p:txBody>
      </p:sp>
      <p:sp>
        <p:nvSpPr>
          <p:cNvPr id="13" name="Text 10"/>
          <p:cNvSpPr/>
          <p:nvPr/>
        </p:nvSpPr>
        <p:spPr>
          <a:xfrm>
            <a:off x="703972" y="4776567"/>
            <a:ext cx="7724537" cy="324326"/>
          </a:xfrm>
          <a:prstGeom prst="rect">
            <a:avLst/>
          </a:prstGeom>
          <a:noFill/>
          <a:ln/>
        </p:spPr>
        <p:txBody>
          <a:bodyPr wrap="none" lIns="0" tIns="0" rIns="0" bIns="0" rtlCol="0" anchor="t"/>
          <a:lstStyle/>
          <a:p>
            <a:pPr algn="l">
              <a:lnSpc>
                <a:spcPts val="2550"/>
              </a:lnSpc>
              <a:buSzPct val="100000"/>
            </a:pPr>
            <a:r>
              <a:rPr lang="en-US" sz="1550" b="1" dirty="0">
                <a:solidFill>
                  <a:srgbClr val="CAD6DE"/>
                </a:solidFill>
                <a:latin typeface="Cabin" pitchFamily="34" charset="0"/>
                <a:ea typeface="Cabin" pitchFamily="34" charset="-122"/>
                <a:cs typeface="Cabin" pitchFamily="34" charset="-120"/>
              </a:rPr>
              <a:t>User Interface</a:t>
            </a:r>
            <a:r>
              <a:rPr lang="en-US" sz="1550" dirty="0">
                <a:solidFill>
                  <a:srgbClr val="CAD6DE"/>
                </a:solidFill>
                <a:latin typeface="Cabin" pitchFamily="34" charset="0"/>
                <a:ea typeface="Cabin" pitchFamily="34" charset="-122"/>
                <a:cs typeface="Cabin" pitchFamily="34" charset="-120"/>
              </a:rPr>
              <a:t>:</a:t>
            </a:r>
            <a:endParaRPr lang="en-US" sz="1550" dirty="0"/>
          </a:p>
        </p:txBody>
      </p:sp>
      <p:sp>
        <p:nvSpPr>
          <p:cNvPr id="14" name="Text 11"/>
          <p:cNvSpPr/>
          <p:nvPr/>
        </p:nvSpPr>
        <p:spPr>
          <a:xfrm>
            <a:off x="683654" y="5178334"/>
            <a:ext cx="7724537" cy="648653"/>
          </a:xfrm>
          <a:prstGeom prst="rect">
            <a:avLst/>
          </a:prstGeom>
          <a:noFill/>
          <a:ln/>
        </p:spPr>
        <p:txBody>
          <a:bodyPr wrap="square" lIns="0" tIns="0" rIns="0" bIns="0" rtlCol="0" anchor="t"/>
          <a:lstStyle/>
          <a:p>
            <a:pPr marL="685800" lvl="1" indent="-342900" algn="l">
              <a:lnSpc>
                <a:spcPts val="2550"/>
              </a:lnSpc>
              <a:buSzPct val="100000"/>
              <a:buChar char="•"/>
            </a:pPr>
            <a:r>
              <a:rPr lang="en-US" sz="1550" dirty="0">
                <a:solidFill>
                  <a:srgbClr val="CAD6DE"/>
                </a:solidFill>
                <a:latin typeface="Cabin" pitchFamily="34" charset="0"/>
                <a:ea typeface="Cabin" pitchFamily="34" charset="-122"/>
                <a:cs typeface="Cabin" pitchFamily="34" charset="-120"/>
              </a:rPr>
              <a:t>Provide a simple interface for users to input teams, venues, and other match details.</a:t>
            </a:r>
            <a:endParaRPr lang="en-US" sz="1550" dirty="0"/>
          </a:p>
        </p:txBody>
      </p:sp>
      <p:sp>
        <p:nvSpPr>
          <p:cNvPr id="15" name="Text 12"/>
          <p:cNvSpPr/>
          <p:nvPr/>
        </p:nvSpPr>
        <p:spPr>
          <a:xfrm>
            <a:off x="683655" y="5586709"/>
            <a:ext cx="7724537" cy="324326"/>
          </a:xfrm>
          <a:prstGeom prst="rect">
            <a:avLst/>
          </a:prstGeom>
          <a:noFill/>
          <a:ln/>
        </p:spPr>
        <p:txBody>
          <a:bodyPr wrap="none" lIns="0" tIns="0" rIns="0" bIns="0" rtlCol="0" anchor="t"/>
          <a:lstStyle/>
          <a:p>
            <a:pPr marL="685800" lvl="1" indent="-342900" algn="l">
              <a:lnSpc>
                <a:spcPts val="2550"/>
              </a:lnSpc>
              <a:buSzPct val="100000"/>
              <a:buChar char="•"/>
            </a:pPr>
            <a:r>
              <a:rPr lang="en-US" sz="1550" dirty="0">
                <a:solidFill>
                  <a:srgbClr val="CAD6DE"/>
                </a:solidFill>
                <a:latin typeface="Cabin" pitchFamily="34" charset="0"/>
                <a:ea typeface="Cabin" pitchFamily="34" charset="-122"/>
                <a:cs typeface="Cabin" pitchFamily="34" charset="-120"/>
              </a:rPr>
              <a:t>Display a list of predicted top performers based on input and analysis.</a:t>
            </a:r>
            <a:endParaRPr lang="en-US" sz="1550" dirty="0"/>
          </a:p>
        </p:txBody>
      </p:sp>
      <p:sp>
        <p:nvSpPr>
          <p:cNvPr id="16" name="Text 0">
            <a:extLst>
              <a:ext uri="{FF2B5EF4-FFF2-40B4-BE49-F238E27FC236}">
                <a16:creationId xmlns:a16="http://schemas.microsoft.com/office/drawing/2014/main" id="{57F06FEC-847A-3864-90FD-A1BFA9F2CBD1}"/>
              </a:ext>
            </a:extLst>
          </p:cNvPr>
          <p:cNvSpPr/>
          <p:nvPr/>
        </p:nvSpPr>
        <p:spPr>
          <a:xfrm>
            <a:off x="864036" y="538623"/>
            <a:ext cx="6964120" cy="726043"/>
          </a:xfrm>
          <a:prstGeom prst="rect">
            <a:avLst/>
          </a:prstGeom>
          <a:noFill/>
          <a:ln/>
        </p:spPr>
        <p:txBody>
          <a:bodyPr wrap="none" lIns="0" tIns="0" rIns="0" bIns="0" rtlCol="0" anchor="t"/>
          <a:lstStyle/>
          <a:p>
            <a:pPr marL="0" indent="0">
              <a:lnSpc>
                <a:spcPts val="4650"/>
              </a:lnSpc>
              <a:buNone/>
            </a:pPr>
            <a:r>
              <a:rPr lang="en-US" sz="3600" dirty="0">
                <a:solidFill>
                  <a:srgbClr val="FFFFFF"/>
                </a:solidFill>
                <a:latin typeface="Unbounded" pitchFamily="34" charset="0"/>
                <a:ea typeface="Unbounded" pitchFamily="34" charset="-122"/>
                <a:cs typeface="Unbounded" pitchFamily="34" charset="-120"/>
              </a:rPr>
              <a:t>Functional requirements</a:t>
            </a:r>
            <a:endParaRPr lang="en-US" sz="3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4" name="Text 2"/>
          <p:cNvSpPr/>
          <p:nvPr/>
        </p:nvSpPr>
        <p:spPr>
          <a:xfrm>
            <a:off x="864036" y="2241630"/>
            <a:ext cx="12692896" cy="395049"/>
          </a:xfrm>
          <a:prstGeom prst="rect">
            <a:avLst/>
          </a:prstGeom>
          <a:noFill/>
          <a:ln/>
        </p:spPr>
        <p:txBody>
          <a:bodyPr wrap="none" lIns="0" tIns="0" rIns="0" bIns="0" rtlCol="0" anchor="t"/>
          <a:lstStyle/>
          <a:p>
            <a:pPr marL="685800" lvl="1" indent="-342900" algn="l">
              <a:lnSpc>
                <a:spcPts val="3100"/>
              </a:lnSpc>
              <a:buSzPct val="100000"/>
              <a:buChar char="•"/>
            </a:pPr>
            <a:r>
              <a:rPr lang="en-US" sz="1900" dirty="0">
                <a:solidFill>
                  <a:srgbClr val="CAD6DE"/>
                </a:solidFill>
                <a:latin typeface="Cabin" pitchFamily="34" charset="0"/>
                <a:ea typeface="Cabin" pitchFamily="34" charset="-122"/>
                <a:cs typeface="Cabin" pitchFamily="34" charset="-120"/>
              </a:rPr>
              <a:t>Ensure fast data processing and model training, with predictions generated within seconds.</a:t>
            </a:r>
            <a:endParaRPr lang="en-US" sz="1900" dirty="0"/>
          </a:p>
        </p:txBody>
      </p:sp>
      <p:sp>
        <p:nvSpPr>
          <p:cNvPr id="5" name="Text 3"/>
          <p:cNvSpPr/>
          <p:nvPr/>
        </p:nvSpPr>
        <p:spPr>
          <a:xfrm>
            <a:off x="683653" y="2902466"/>
            <a:ext cx="12692896" cy="395049"/>
          </a:xfrm>
          <a:prstGeom prst="rect">
            <a:avLst/>
          </a:prstGeom>
          <a:noFill/>
          <a:ln/>
        </p:spPr>
        <p:txBody>
          <a:bodyPr wrap="none" lIns="0" tIns="0" rIns="0" bIns="0" rtlCol="0" anchor="t"/>
          <a:lstStyle/>
          <a:p>
            <a:pPr marL="342900" indent="-342900" algn="l">
              <a:lnSpc>
                <a:spcPts val="3100"/>
              </a:lnSpc>
              <a:buSzPct val="100000"/>
              <a:buFont typeface="+mj-lt"/>
              <a:buAutoNum type="arabicPeriod" startAt="2"/>
            </a:pPr>
            <a:r>
              <a:rPr lang="en-US" sz="1900" b="1" dirty="0">
                <a:solidFill>
                  <a:srgbClr val="CAD6DE"/>
                </a:solidFill>
                <a:latin typeface="Cabin" pitchFamily="34" charset="0"/>
                <a:ea typeface="Cabin" pitchFamily="34" charset="-122"/>
                <a:cs typeface="Cabin" pitchFamily="34" charset="-120"/>
              </a:rPr>
              <a:t>Usability</a:t>
            </a:r>
            <a:r>
              <a:rPr lang="en-US" sz="1900" dirty="0">
                <a:solidFill>
                  <a:srgbClr val="CAD6DE"/>
                </a:solidFill>
                <a:latin typeface="Cabin" pitchFamily="34" charset="0"/>
                <a:ea typeface="Cabin" pitchFamily="34" charset="-122"/>
                <a:cs typeface="Cabin" pitchFamily="34" charset="-120"/>
              </a:rPr>
              <a:t>:</a:t>
            </a:r>
            <a:endParaRPr lang="en-US" sz="1900" dirty="0"/>
          </a:p>
        </p:txBody>
      </p:sp>
      <p:sp>
        <p:nvSpPr>
          <p:cNvPr id="6" name="Text 4"/>
          <p:cNvSpPr/>
          <p:nvPr/>
        </p:nvSpPr>
        <p:spPr>
          <a:xfrm>
            <a:off x="864036" y="3563302"/>
            <a:ext cx="12692896" cy="395049"/>
          </a:xfrm>
          <a:prstGeom prst="rect">
            <a:avLst/>
          </a:prstGeom>
          <a:noFill/>
          <a:ln/>
        </p:spPr>
        <p:txBody>
          <a:bodyPr wrap="none" lIns="0" tIns="0" rIns="0" bIns="0" rtlCol="0" anchor="t"/>
          <a:lstStyle/>
          <a:p>
            <a:pPr marL="685800" lvl="1" indent="-342900" algn="l">
              <a:lnSpc>
                <a:spcPts val="3100"/>
              </a:lnSpc>
              <a:buSzPct val="100000"/>
              <a:buChar char="•"/>
            </a:pPr>
            <a:r>
              <a:rPr lang="en-US" sz="1900" dirty="0">
                <a:solidFill>
                  <a:srgbClr val="CAD6DE"/>
                </a:solidFill>
                <a:latin typeface="Cabin" pitchFamily="34" charset="0"/>
                <a:ea typeface="Cabin" pitchFamily="34" charset="-122"/>
                <a:cs typeface="Cabin" pitchFamily="34" charset="-120"/>
              </a:rPr>
              <a:t>Design a user-friendly interface that simplifies data input and output interpretation.</a:t>
            </a:r>
            <a:endParaRPr lang="en-US" sz="1900" dirty="0"/>
          </a:p>
        </p:txBody>
      </p:sp>
      <p:sp>
        <p:nvSpPr>
          <p:cNvPr id="7" name="Text 5"/>
          <p:cNvSpPr/>
          <p:nvPr/>
        </p:nvSpPr>
        <p:spPr>
          <a:xfrm>
            <a:off x="683653" y="4236005"/>
            <a:ext cx="12692896" cy="395049"/>
          </a:xfrm>
          <a:prstGeom prst="rect">
            <a:avLst/>
          </a:prstGeom>
          <a:noFill/>
          <a:ln/>
        </p:spPr>
        <p:txBody>
          <a:bodyPr wrap="none" lIns="0" tIns="0" rIns="0" bIns="0" rtlCol="0" anchor="t"/>
          <a:lstStyle/>
          <a:p>
            <a:pPr marL="342900" indent="-342900" algn="l">
              <a:lnSpc>
                <a:spcPts val="3100"/>
              </a:lnSpc>
              <a:buSzPct val="100000"/>
              <a:buFont typeface="+mj-lt"/>
              <a:buAutoNum type="arabicPeriod" startAt="3"/>
            </a:pPr>
            <a:r>
              <a:rPr lang="en-US" sz="1900" b="1" dirty="0">
                <a:solidFill>
                  <a:srgbClr val="CAD6DE"/>
                </a:solidFill>
                <a:latin typeface="Cabin" pitchFamily="34" charset="0"/>
                <a:ea typeface="Cabin" pitchFamily="34" charset="-122"/>
                <a:cs typeface="Cabin" pitchFamily="34" charset="-120"/>
              </a:rPr>
              <a:t>Reliability</a:t>
            </a:r>
            <a:r>
              <a:rPr lang="en-US" sz="1900" dirty="0">
                <a:solidFill>
                  <a:srgbClr val="CAD6DE"/>
                </a:solidFill>
                <a:latin typeface="Cabin" pitchFamily="34" charset="0"/>
                <a:ea typeface="Cabin" pitchFamily="34" charset="-122"/>
                <a:cs typeface="Cabin" pitchFamily="34" charset="-120"/>
              </a:rPr>
              <a:t>:</a:t>
            </a:r>
            <a:endParaRPr lang="en-US" sz="1900" dirty="0"/>
          </a:p>
        </p:txBody>
      </p:sp>
      <p:sp>
        <p:nvSpPr>
          <p:cNvPr id="8" name="Text 6"/>
          <p:cNvSpPr/>
          <p:nvPr/>
        </p:nvSpPr>
        <p:spPr>
          <a:xfrm>
            <a:off x="864036" y="4784228"/>
            <a:ext cx="12692896" cy="395049"/>
          </a:xfrm>
          <a:prstGeom prst="rect">
            <a:avLst/>
          </a:prstGeom>
          <a:noFill/>
          <a:ln/>
        </p:spPr>
        <p:txBody>
          <a:bodyPr wrap="none" lIns="0" tIns="0" rIns="0" bIns="0" rtlCol="0" anchor="t"/>
          <a:lstStyle/>
          <a:p>
            <a:pPr marL="685800" lvl="1" indent="-342900" algn="l">
              <a:lnSpc>
                <a:spcPts val="3100"/>
              </a:lnSpc>
              <a:buSzPct val="100000"/>
              <a:buChar char="•"/>
            </a:pPr>
            <a:r>
              <a:rPr lang="en-US" sz="1900" dirty="0">
                <a:solidFill>
                  <a:srgbClr val="CAD6DE"/>
                </a:solidFill>
                <a:latin typeface="Cabin" pitchFamily="34" charset="0"/>
                <a:ea typeface="Cabin" pitchFamily="34" charset="-122"/>
                <a:cs typeface="Cabin" pitchFamily="34" charset="-120"/>
              </a:rPr>
              <a:t>Maintain accurate predictions through consistent model performance and data integrity.</a:t>
            </a:r>
            <a:endParaRPr lang="en-US" sz="1900" dirty="0"/>
          </a:p>
        </p:txBody>
      </p:sp>
      <p:sp>
        <p:nvSpPr>
          <p:cNvPr id="9" name="Text 7"/>
          <p:cNvSpPr/>
          <p:nvPr/>
        </p:nvSpPr>
        <p:spPr>
          <a:xfrm>
            <a:off x="683653" y="5332452"/>
            <a:ext cx="12692896" cy="395049"/>
          </a:xfrm>
          <a:prstGeom prst="rect">
            <a:avLst/>
          </a:prstGeom>
          <a:noFill/>
          <a:ln/>
        </p:spPr>
        <p:txBody>
          <a:bodyPr wrap="none" lIns="0" tIns="0" rIns="0" bIns="0" rtlCol="0" anchor="t"/>
          <a:lstStyle/>
          <a:p>
            <a:pPr marL="342900" indent="-342900" algn="l">
              <a:lnSpc>
                <a:spcPts val="3100"/>
              </a:lnSpc>
              <a:buSzPct val="100000"/>
              <a:buFont typeface="+mj-lt"/>
              <a:buAutoNum type="arabicPeriod" startAt="4"/>
            </a:pPr>
            <a:r>
              <a:rPr lang="en-US" sz="1900" b="1" dirty="0">
                <a:solidFill>
                  <a:srgbClr val="CAD6DE"/>
                </a:solidFill>
                <a:latin typeface="Cabin" pitchFamily="34" charset="0"/>
                <a:ea typeface="Cabin" pitchFamily="34" charset="-122"/>
                <a:cs typeface="Cabin" pitchFamily="34" charset="-120"/>
              </a:rPr>
              <a:t>Scalability</a:t>
            </a:r>
            <a:r>
              <a:rPr lang="en-US" sz="1900" dirty="0">
                <a:solidFill>
                  <a:srgbClr val="CAD6DE"/>
                </a:solidFill>
                <a:latin typeface="Cabin" pitchFamily="34" charset="0"/>
                <a:ea typeface="Cabin" pitchFamily="34" charset="-122"/>
                <a:cs typeface="Cabin" pitchFamily="34" charset="-120"/>
              </a:rPr>
              <a:t>:</a:t>
            </a:r>
            <a:endParaRPr lang="en-US" sz="1900" dirty="0"/>
          </a:p>
        </p:txBody>
      </p:sp>
      <p:sp>
        <p:nvSpPr>
          <p:cNvPr id="10" name="Text 8"/>
          <p:cNvSpPr/>
          <p:nvPr/>
        </p:nvSpPr>
        <p:spPr>
          <a:xfrm>
            <a:off x="864036" y="5880675"/>
            <a:ext cx="12692896" cy="395049"/>
          </a:xfrm>
          <a:prstGeom prst="rect">
            <a:avLst/>
          </a:prstGeom>
          <a:noFill/>
          <a:ln/>
        </p:spPr>
        <p:txBody>
          <a:bodyPr wrap="none" lIns="0" tIns="0" rIns="0" bIns="0" rtlCol="0" anchor="t"/>
          <a:lstStyle/>
          <a:p>
            <a:pPr marL="685800" lvl="1" indent="-342900" algn="l">
              <a:lnSpc>
                <a:spcPts val="3100"/>
              </a:lnSpc>
              <a:buSzPct val="100000"/>
              <a:buChar char="•"/>
            </a:pPr>
            <a:r>
              <a:rPr lang="en-US" sz="1900" dirty="0">
                <a:solidFill>
                  <a:srgbClr val="CAD6DE"/>
                </a:solidFill>
                <a:latin typeface="Cabin" pitchFamily="34" charset="0"/>
                <a:ea typeface="Cabin" pitchFamily="34" charset="-122"/>
                <a:cs typeface="Cabin" pitchFamily="34" charset="-120"/>
              </a:rPr>
              <a:t>Allow for easy expansion to include additional features or data sources in the future.</a:t>
            </a:r>
            <a:endParaRPr lang="en-US" sz="1900" dirty="0"/>
          </a:p>
        </p:txBody>
      </p:sp>
      <p:sp>
        <p:nvSpPr>
          <p:cNvPr id="11" name="Text 9"/>
          <p:cNvSpPr/>
          <p:nvPr/>
        </p:nvSpPr>
        <p:spPr>
          <a:xfrm>
            <a:off x="968693" y="6486525"/>
            <a:ext cx="12692896" cy="395049"/>
          </a:xfrm>
          <a:prstGeom prst="rect">
            <a:avLst/>
          </a:prstGeom>
          <a:noFill/>
          <a:ln/>
        </p:spPr>
        <p:txBody>
          <a:bodyPr wrap="none" lIns="0" tIns="0" rIns="0" bIns="0" rtlCol="0" anchor="t"/>
          <a:lstStyle/>
          <a:p>
            <a:pPr marL="0" indent="0">
              <a:lnSpc>
                <a:spcPts val="3100"/>
              </a:lnSpc>
              <a:buNone/>
            </a:pPr>
            <a:endParaRPr lang="en-US" sz="1900" dirty="0"/>
          </a:p>
        </p:txBody>
      </p:sp>
      <p:sp>
        <p:nvSpPr>
          <p:cNvPr id="12" name="Text 0">
            <a:extLst>
              <a:ext uri="{FF2B5EF4-FFF2-40B4-BE49-F238E27FC236}">
                <a16:creationId xmlns:a16="http://schemas.microsoft.com/office/drawing/2014/main" id="{0E31E402-CB36-EAE8-F19C-0DD1BD7DBAD9}"/>
              </a:ext>
            </a:extLst>
          </p:cNvPr>
          <p:cNvSpPr/>
          <p:nvPr/>
        </p:nvSpPr>
        <p:spPr>
          <a:xfrm>
            <a:off x="864036" y="538623"/>
            <a:ext cx="8569896" cy="922187"/>
          </a:xfrm>
          <a:prstGeom prst="rect">
            <a:avLst/>
          </a:prstGeom>
          <a:noFill/>
          <a:ln/>
        </p:spPr>
        <p:txBody>
          <a:bodyPr wrap="none" lIns="0" tIns="0" rIns="0" bIns="0" rtlCol="0" anchor="t"/>
          <a:lstStyle/>
          <a:p>
            <a:pPr marL="0" indent="0">
              <a:lnSpc>
                <a:spcPts val="5700"/>
              </a:lnSpc>
              <a:buNone/>
            </a:pPr>
            <a:r>
              <a:rPr lang="en-US" sz="3600" dirty="0">
                <a:solidFill>
                  <a:srgbClr val="FFFFFF"/>
                </a:solidFill>
                <a:latin typeface="Unbounded" pitchFamily="34" charset="0"/>
                <a:ea typeface="Unbounded" pitchFamily="34" charset="-122"/>
                <a:cs typeface="Unbounded" pitchFamily="34" charset="-120"/>
              </a:rPr>
              <a:t>Non-functional requirements</a:t>
            </a:r>
            <a:endParaRPr lang="en-US" sz="3600" dirty="0"/>
          </a:p>
        </p:txBody>
      </p:sp>
      <p:sp>
        <p:nvSpPr>
          <p:cNvPr id="13" name="Text 4">
            <a:extLst>
              <a:ext uri="{FF2B5EF4-FFF2-40B4-BE49-F238E27FC236}">
                <a16:creationId xmlns:a16="http://schemas.microsoft.com/office/drawing/2014/main" id="{ACC6C9D8-FA75-606F-9C59-01001B653491}"/>
              </a:ext>
            </a:extLst>
          </p:cNvPr>
          <p:cNvSpPr/>
          <p:nvPr/>
        </p:nvSpPr>
        <p:spPr>
          <a:xfrm>
            <a:off x="683653" y="1780318"/>
            <a:ext cx="7724537" cy="324326"/>
          </a:xfrm>
          <a:prstGeom prst="rect">
            <a:avLst/>
          </a:prstGeom>
          <a:noFill/>
          <a:ln/>
        </p:spPr>
        <p:txBody>
          <a:bodyPr wrap="none" lIns="0" tIns="0" rIns="0" bIns="0" rtlCol="0" anchor="t"/>
          <a:lstStyle/>
          <a:p>
            <a:pPr marL="342900" indent="-342900" algn="l">
              <a:lnSpc>
                <a:spcPts val="3100"/>
              </a:lnSpc>
              <a:buSzPct val="100000"/>
              <a:buFont typeface="+mj-lt"/>
              <a:buAutoNum type="arabicPeriod"/>
            </a:pPr>
            <a:r>
              <a:rPr lang="en-US" sz="1900" b="1" dirty="0">
                <a:solidFill>
                  <a:srgbClr val="CAD6DE"/>
                </a:solidFill>
                <a:latin typeface="Cabin" pitchFamily="34" charset="0"/>
                <a:ea typeface="Cabin" pitchFamily="34" charset="-122"/>
                <a:cs typeface="Cabin" pitchFamily="34" charset="-120"/>
              </a:rPr>
              <a:t>Performance</a:t>
            </a:r>
            <a:r>
              <a:rPr lang="en-US" sz="1900" dirty="0">
                <a:solidFill>
                  <a:srgbClr val="CAD6DE"/>
                </a:solidFill>
                <a:latin typeface="Cabin" pitchFamily="34" charset="0"/>
                <a:ea typeface="Cabin" pitchFamily="34" charset="-122"/>
                <a:cs typeface="Cabin" pitchFamily="34" charset="-120"/>
              </a:rPr>
              <a:t>:</a:t>
            </a:r>
            <a:endParaRPr lang="en-US" sz="1900" dirty="0"/>
          </a:p>
        </p:txBody>
      </p:sp>
      <p:pic>
        <p:nvPicPr>
          <p:cNvPr id="3" name="Picture 2">
            <a:extLst>
              <a:ext uri="{FF2B5EF4-FFF2-40B4-BE49-F238E27FC236}">
                <a16:creationId xmlns:a16="http://schemas.microsoft.com/office/drawing/2014/main" id="{CD2D7F7B-7DBF-D983-9526-D7ED43E95F50}"/>
              </a:ext>
            </a:extLst>
          </p:cNvPr>
          <p:cNvPicPr>
            <a:picLocks noChangeAspect="1"/>
          </p:cNvPicPr>
          <p:nvPr/>
        </p:nvPicPr>
        <p:blipFill>
          <a:blip r:embed="rId3"/>
          <a:stretch>
            <a:fillRect/>
          </a:stretch>
        </p:blipFill>
        <p:spPr>
          <a:xfrm>
            <a:off x="12575720" y="7762810"/>
            <a:ext cx="1962424" cy="46679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486</TotalTime>
  <Words>877</Words>
  <Application>Microsoft Office PowerPoint</Application>
  <PresentationFormat>Custom</PresentationFormat>
  <Paragraphs>126</Paragraphs>
  <Slides>27</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Cabin</vt:lpstr>
      <vt:lpstr>Arial</vt:lpstr>
      <vt:lpstr>Unbounded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Mohd. Shafee</cp:lastModifiedBy>
  <cp:revision>4</cp:revision>
  <dcterms:created xsi:type="dcterms:W3CDTF">2024-12-14T05:26:14Z</dcterms:created>
  <dcterms:modified xsi:type="dcterms:W3CDTF">2024-12-31T09:40:17Z</dcterms:modified>
</cp:coreProperties>
</file>